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7"/>
  </p:notesMasterIdLst>
  <p:sldIdLst>
    <p:sldId id="256" r:id="rId2"/>
    <p:sldId id="976" r:id="rId3"/>
    <p:sldId id="3034" r:id="rId4"/>
    <p:sldId id="3075" r:id="rId5"/>
    <p:sldId id="3070" r:id="rId6"/>
    <p:sldId id="909" r:id="rId7"/>
    <p:sldId id="3077" r:id="rId8"/>
    <p:sldId id="3076" r:id="rId9"/>
    <p:sldId id="3074" r:id="rId10"/>
    <p:sldId id="3073" r:id="rId11"/>
    <p:sldId id="3071" r:id="rId12"/>
    <p:sldId id="3072" r:id="rId13"/>
    <p:sldId id="3078" r:id="rId14"/>
    <p:sldId id="3079" r:id="rId15"/>
    <p:sldId id="3069" r:id="rId16"/>
    <p:sldId id="3059" r:id="rId17"/>
    <p:sldId id="2983" r:id="rId18"/>
    <p:sldId id="3060" r:id="rId19"/>
    <p:sldId id="3080" r:id="rId20"/>
    <p:sldId id="3068" r:id="rId21"/>
    <p:sldId id="3061" r:id="rId22"/>
    <p:sldId id="3062" r:id="rId23"/>
    <p:sldId id="3012" r:id="rId24"/>
    <p:sldId id="3013" r:id="rId25"/>
    <p:sldId id="968" r:id="rId26"/>
    <p:sldId id="944" r:id="rId27"/>
    <p:sldId id="3050" r:id="rId28"/>
    <p:sldId id="2960" r:id="rId29"/>
    <p:sldId id="3058" r:id="rId30"/>
    <p:sldId id="3063" r:id="rId31"/>
    <p:sldId id="3064" r:id="rId32"/>
    <p:sldId id="2928" r:id="rId33"/>
    <p:sldId id="2927" r:id="rId34"/>
    <p:sldId id="995" r:id="rId35"/>
    <p:sldId id="2981" r:id="rId36"/>
    <p:sldId id="2882" r:id="rId37"/>
    <p:sldId id="2925" r:id="rId38"/>
    <p:sldId id="2912" r:id="rId39"/>
    <p:sldId id="3065" r:id="rId40"/>
    <p:sldId id="1002" r:id="rId41"/>
    <p:sldId id="3066" r:id="rId42"/>
    <p:sldId id="2817" r:id="rId43"/>
    <p:sldId id="293" r:id="rId44"/>
    <p:sldId id="3067" r:id="rId45"/>
    <p:sldId id="1059"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Lst>
        </p14:section>
        <p14:section name="Setting Context" id="{0ECCEF67-76F1-3841-A483-2AB9B0BB6278}">
          <p14:sldIdLst>
            <p14:sldId id="976"/>
            <p14:sldId id="3034"/>
            <p14:sldId id="3075"/>
            <p14:sldId id="3070"/>
            <p14:sldId id="909"/>
            <p14:sldId id="3077"/>
            <p14:sldId id="3076"/>
            <p14:sldId id="3074"/>
            <p14:sldId id="3073"/>
            <p14:sldId id="3071"/>
            <p14:sldId id="3072"/>
            <p14:sldId id="3078"/>
            <p14:sldId id="3079"/>
            <p14:sldId id="3069"/>
            <p14:sldId id="3059"/>
            <p14:sldId id="2983"/>
            <p14:sldId id="3060"/>
            <p14:sldId id="3080"/>
            <p14:sldId id="3068"/>
            <p14:sldId id="3061"/>
          </p14:sldIdLst>
        </p14:section>
        <p14:section name="Goal: It is all in name space management (NsM)" id="{AC1DDEB5-434A-9946-8E04-9196DB0392ED}">
          <p14:sldIdLst>
            <p14:sldId id="3062"/>
            <p14:sldId id="3012"/>
            <p14:sldId id="3013"/>
            <p14:sldId id="968"/>
            <p14:sldId id="944"/>
            <p14:sldId id="3050"/>
            <p14:sldId id="2960"/>
            <p14:sldId id="3058"/>
            <p14:sldId id="3063"/>
            <p14:sldId id="3064"/>
          </p14:sldIdLst>
        </p14:section>
        <p14:section name="Criteria: It is necessary to separate Specification from Implementatino" id="{C192D0C4-A887-B343-AB3D-7601471A4357}">
          <p14:sldIdLst>
            <p14:sldId id="2928"/>
            <p14:sldId id="2927"/>
            <p14:sldId id="995"/>
            <p14:sldId id="2981"/>
          </p14:sldIdLst>
        </p14:section>
        <p14:section name="Output: A generic format of Names (Computable Names)" id="{AE21F17E-472C-3B47-B65D-C1DA71B50E50}">
          <p14:sldIdLst>
            <p14:sldId id="2882"/>
            <p14:sldId id="2925"/>
          </p14:sldIdLst>
        </p14:section>
        <p14:section name="Process: the Operational Strategies" id="{44570EC8-1AFD-7844-ADEE-6037973E1F44}">
          <p14:sldIdLst>
            <p14:sldId id="2912"/>
          </p14:sldIdLst>
        </p14:section>
        <p14:section name="Inputs: Known Methods and Tools" id="{6DC8336C-6B08-A140-B7B1-95CEF5B7EBF0}">
          <p14:sldIdLst>
            <p14:sldId id="3065"/>
            <p14:sldId id="1002"/>
            <p14:sldId id="3066"/>
            <p14:sldId id="2817"/>
            <p14:sldId id="293"/>
            <p14:sldId id="3067"/>
          </p14:sldIdLst>
        </p14:section>
        <p14:section name="Boundary Conditions: What other things to think about?" id="{04012223-BCD6-D741-91E1-5C4BB5769C32}">
          <p14:sldIdLst>
            <p14:sldId id="10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184"/>
    <p:restoredTop sz="89214"/>
  </p:normalViewPr>
  <p:slideViewPr>
    <p:cSldViewPr snapToGrid="0">
      <p:cViewPr varScale="1">
        <p:scale>
          <a:sx n="100" d="100"/>
          <a:sy n="100" d="100"/>
        </p:scale>
        <p:origin x="176" y="106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62259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1860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4936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4727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092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37</a:t>
            </a:fld>
            <a:endParaRPr lang="en-US"/>
          </a:p>
        </p:txBody>
      </p:sp>
    </p:spTree>
    <p:extLst>
      <p:ext uri="{BB962C8B-B14F-4D97-AF65-F5344CB8AC3E}">
        <p14:creationId xmlns:p14="http://schemas.microsoft.com/office/powerpoint/2010/main" val="2733062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45255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654766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23020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897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354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6786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35805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6001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79950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28640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5102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168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5870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719" r:id="rId8"/>
    <p:sldLayoutId id="2147483720" r:id="rId9"/>
    <p:sldLayoutId id="214748372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youtu.be/RQW3zC5QaY4?t=91"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youtu.be/7Cgpfw4z8cw?t=5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youtu.be/iJ7V1KXJpsE?t=2230"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LkqTLJK2API?t=312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youtu.be/9u1q3lH7VbE" TargetMode="External"/><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youtu.be/9u1q3lH7VbE?t=323" TargetMode="External"/><Relationship Id="rId5" Type="http://schemas.openxmlformats.org/officeDocument/2006/relationships/image" Target="../media/image16.png"/><Relationship Id="rId4" Type="http://schemas.openxmlformats.org/officeDocument/2006/relationships/hyperlink" Target="https://youtu.be/9u1q3lH7VbE?t=16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hyperlink" Target="https://youtu.be/9u1q3lH7VbE?t=962&#65288;explaina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youtu.be/9u1q3lH7VbE?t=962"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youtu.be/9u1q3lH7VbE?t=323"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youtu.be/9u1q3lH7VbE?t=1205" TargetMode="Externa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youtu.be/t4H6hdvB9iQ?t=27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youtu.be/vMo9vlkJ3p4" TargetMode="Externa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26.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27.png"/><Relationship Id="rId14" Type="http://schemas.microsoft.com/office/2007/relationships/diagramDrawing" Target="../diagrams/drawing2.xml"/></Relationships>
</file>

<file path=ppt/slides/_rels/slide26.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34.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28.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33.jpeg"/><Relationship Id="rId2" Type="http://schemas.openxmlformats.org/officeDocument/2006/relationships/diagramData" Target="../diagrams/data3.xml"/><Relationship Id="rId16" Type="http://schemas.openxmlformats.org/officeDocument/2006/relationships/image" Target="../media/image31.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30.png"/><Relationship Id="rId23" Type="http://schemas.openxmlformats.org/officeDocument/2006/relationships/image" Target="../media/image32.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29.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hyperlink" Target="http://www.amazon.com/exec/obidos/ASIN/0306803208/braipick-20"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en.wikipedia.org/wiki/Henri_Bergson#cite_note-13" TargetMode="External"/><Relationship Id="rId3" Type="http://schemas.openxmlformats.org/officeDocument/2006/relationships/hyperlink" Target="https://dialektika.org/en/2010/06/19/how-henri-bergson-makes-vitalism-work/" TargetMode="External"/><Relationship Id="rId7" Type="http://schemas.openxmlformats.org/officeDocument/2006/relationships/hyperlink" Target="https://en.wikipedia.org/wiki/Grand-Croix_de_la_Legion_d%27honneur" TargetMode="External"/><Relationship Id="rId2" Type="http://schemas.openxmlformats.org/officeDocument/2006/relationships/hyperlink" Target="https://philosophynow.org/issues/48/Henri_Bergson_and_the_Perception_of_Time" TargetMode="External"/><Relationship Id="rId1" Type="http://schemas.openxmlformats.org/officeDocument/2006/relationships/slideLayout" Target="../slideLayouts/slideLayout9.xml"/><Relationship Id="rId6" Type="http://schemas.openxmlformats.org/officeDocument/2006/relationships/hyperlink" Target="https://en.wikipedia.org/wiki/Henri_Bergson#cite_note-12" TargetMode="External"/><Relationship Id="rId5" Type="http://schemas.openxmlformats.org/officeDocument/2006/relationships/hyperlink" Target="https://en.wikipedia.org/wiki/Nobel_Prize_in_Literature" TargetMode="External"/><Relationship Id="rId4" Type="http://schemas.openxmlformats.org/officeDocument/2006/relationships/image" Target="../media/image39.jpeg"/><Relationship Id="rId9" Type="http://schemas.openxmlformats.org/officeDocument/2006/relationships/hyperlink" Target="https://en.wikipedia.org/wiki/Henri_Bergson"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Complex_numbers" TargetMode="External"/><Relationship Id="rId13" Type="http://schemas.openxmlformats.org/officeDocument/2006/relationships/hyperlink" Target="https://en.wikipedia.org/wiki/Oliver_Heaviside" TargetMode="External"/><Relationship Id="rId3" Type="http://schemas.openxmlformats.org/officeDocument/2006/relationships/hyperlink" Target="https://en.wikipedia.org/wiki/Heaviside#cite_note-frs-1" TargetMode="External"/><Relationship Id="rId7" Type="http://schemas.openxmlformats.org/officeDocument/2006/relationships/hyperlink" Target="https://en.wikipedia.org/wiki/Physicist" TargetMode="External"/><Relationship Id="rId12" Type="http://schemas.openxmlformats.org/officeDocument/2006/relationships/hyperlink" Target="https://en.wikipedia.org/wiki/Heaviside#cite_note-oddity-2" TargetMode="External"/><Relationship Id="rId2" Type="http://schemas.openxmlformats.org/officeDocument/2006/relationships/hyperlink" Target="https://en.wikipedia.org/wiki/Fellow_of_the_Royal_Society" TargetMode="External"/><Relationship Id="rId1" Type="http://schemas.openxmlformats.org/officeDocument/2006/relationships/slideLayout" Target="../slideLayouts/slideLayout9.xml"/><Relationship Id="rId6" Type="http://schemas.openxmlformats.org/officeDocument/2006/relationships/hyperlink" Target="https://en.wikipedia.org/wiki/Mathematician" TargetMode="External"/><Relationship Id="rId11" Type="http://schemas.openxmlformats.org/officeDocument/2006/relationships/hyperlink" Target="https://en.wikipedia.org/wiki/Telegrapher%27s_equations" TargetMode="External"/><Relationship Id="rId5" Type="http://schemas.openxmlformats.org/officeDocument/2006/relationships/hyperlink" Target="https://en.wikipedia.org/wiki/Electrical_engineering" TargetMode="External"/><Relationship Id="rId10" Type="http://schemas.openxmlformats.org/officeDocument/2006/relationships/hyperlink" Target="https://en.wikipedia.org/wiki/Maxwell%27s_equations" TargetMode="External"/><Relationship Id="rId4" Type="http://schemas.openxmlformats.org/officeDocument/2006/relationships/hyperlink" Target="https://en.wikipedia.org/wiki/Autodidacticism" TargetMode="External"/><Relationship Id="rId9" Type="http://schemas.openxmlformats.org/officeDocument/2006/relationships/hyperlink" Target="https://en.wikipedia.org/wiki/Differential_equation" TargetMode="External"/><Relationship Id="rId1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bertrandmeyer.com/2010/11/09/every-bilingual-dictionary-should-be-a-galois-connection/"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youtu.be/3hspKYIn5ds?t=162" TargetMode="External"/><Relationship Id="rId5" Type="http://schemas.openxmlformats.org/officeDocument/2006/relationships/image" Target="../media/image46.png"/><Relationship Id="rId4" Type="http://schemas.openxmlformats.org/officeDocument/2006/relationships/hyperlink" Target="https://youtu.be/3hspKYIn5ds?t=29"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s://en.wikipedia.org/wiki/Saunders_Mac_Lane" TargetMode="Externa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youtube.com/watch?v=J73MELGF6u0&amp;t=318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5.jpe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youtu.be/9u1q3lH7VbE?t=323" TargetMode="Externa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Stuart_Kauffman"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verses.io/" TargetMode="Externa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en.wikipedia.org/wiki/E.T._the_Extra-Terrestria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youtu.be/iJ7V1KXJpsE?t=2230"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youtu.be/iJ7V1KXJpsE?t=111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7</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Review the Basics</a:t>
            </a:r>
            <a:br>
              <a:rPr lang="en-US" sz="2400" dirty="0"/>
            </a:br>
            <a:r>
              <a:rPr lang="en-US" sz="2400" dirty="0"/>
              <a:t>Week 13</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14300"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14300"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4271942" y="2269216"/>
            <a:ext cx="1697515" cy="2635893"/>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6321758" y="2269215"/>
            <a:ext cx="1967704" cy="2635893"/>
          </a:xfrm>
          <a:prstGeom prst="rect">
            <a:avLst/>
          </a:prstGeom>
        </p:spPr>
      </p:pic>
    </p:spTree>
    <p:extLst>
      <p:ext uri="{BB962C8B-B14F-4D97-AF65-F5344CB8AC3E}">
        <p14:creationId xmlns:p14="http://schemas.microsoft.com/office/powerpoint/2010/main" val="3586383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116704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089778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2031417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b="1" i="1" dirty="0"/>
              <a:t>Why Category Theory for Cognitive Foundation</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400" b="1" i="1" dirty="0"/>
              <a:t>It is the </a:t>
            </a:r>
            <a:r>
              <a:rPr lang="en-US" sz="1400" b="1" i="1" dirty="0">
                <a:solidFill>
                  <a:srgbClr val="FF0000"/>
                </a:solidFill>
              </a:rPr>
              <a:t>smallest</a:t>
            </a:r>
            <a:r>
              <a:rPr lang="en-US" sz="1400" b="1" i="1" dirty="0"/>
              <a:t> yet </a:t>
            </a:r>
            <a:r>
              <a:rPr lang="en-US" sz="1400" b="1" i="1" dirty="0">
                <a:solidFill>
                  <a:srgbClr val="FF0000"/>
                </a:solidFill>
              </a:rPr>
              <a:t>universal</a:t>
            </a:r>
            <a:r>
              <a:rPr lang="en-US" sz="1400" b="1" i="1" dirty="0"/>
              <a:t> representation of concepts, so that it will fit into operational contexts when needed…</a:t>
            </a:r>
            <a:endParaRPr lang="en-US" sz="1400" dirty="0"/>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029648" y="1102659"/>
            <a:ext cx="5084704" cy="3560558"/>
          </a:xfrm>
          <a:prstGeom prst="rect">
            <a:avLst/>
          </a:prstGeom>
        </p:spPr>
      </p:pic>
    </p:spTree>
    <p:extLst>
      <p:ext uri="{BB962C8B-B14F-4D97-AF65-F5344CB8AC3E}">
        <p14:creationId xmlns:p14="http://schemas.microsoft.com/office/powerpoint/2010/main" val="708413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Cognitive Connections:</a:t>
            </a:r>
            <a:br>
              <a:rPr lang="en-US" dirty="0">
                <a:solidFill>
                  <a:schemeClr val="tx1"/>
                </a:solidFill>
              </a:rPr>
            </a:br>
            <a:r>
              <a:rPr lang="en-US" sz="1800" dirty="0">
                <a:solidFill>
                  <a:schemeClr val="tx1"/>
                </a:solidFill>
              </a:rPr>
              <a:t>Linking Lambda abstraction with Arithmetic</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A4AEBD15-0A8A-B34F-874C-6BCFE94FC895}"/>
              </a:ext>
            </a:extLst>
          </p:cNvPr>
          <p:cNvPicPr>
            <a:picLocks noChangeAspect="1"/>
          </p:cNvPicPr>
          <p:nvPr/>
        </p:nvPicPr>
        <p:blipFill>
          <a:blip r:embed="rId4"/>
          <a:stretch>
            <a:fillRect/>
          </a:stretch>
        </p:blipFill>
        <p:spPr>
          <a:xfrm>
            <a:off x="2536269" y="1520005"/>
            <a:ext cx="4071459" cy="2929217"/>
          </a:xfrm>
          <a:prstGeom prst="rect">
            <a:avLst/>
          </a:prstGeom>
        </p:spPr>
      </p:pic>
      <p:sp>
        <p:nvSpPr>
          <p:cNvPr id="3" name="TextBox 2">
            <a:extLst>
              <a:ext uri="{FF2B5EF4-FFF2-40B4-BE49-F238E27FC236}">
                <a16:creationId xmlns:a16="http://schemas.microsoft.com/office/drawing/2014/main" id="{9FA8B5FA-3D92-344D-A20D-B10E3252CCF0}"/>
              </a:ext>
            </a:extLst>
          </p:cNvPr>
          <p:cNvSpPr txBox="1"/>
          <p:nvPr/>
        </p:nvSpPr>
        <p:spPr>
          <a:xfrm>
            <a:off x="2969638" y="4802841"/>
            <a:ext cx="3204723"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/LkqTLJK2API?t=3126</a:t>
            </a:r>
            <a:endParaRPr lang="en-TW" dirty="0"/>
          </a:p>
        </p:txBody>
      </p:sp>
    </p:spTree>
    <p:extLst>
      <p:ext uri="{BB962C8B-B14F-4D97-AF65-F5344CB8AC3E}">
        <p14:creationId xmlns:p14="http://schemas.microsoft.com/office/powerpoint/2010/main" val="4095070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and other ideas in Category Theory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extBox 4">
            <a:extLst>
              <a:ext uri="{FF2B5EF4-FFF2-40B4-BE49-F238E27FC236}">
                <a16:creationId xmlns:a16="http://schemas.microsoft.com/office/drawing/2014/main" id="{2831B4A8-E0A6-F54B-B236-A9D1FFE49DC5}"/>
              </a:ext>
            </a:extLst>
          </p:cNvPr>
          <p:cNvSpPr txBox="1"/>
          <p:nvPr/>
        </p:nvSpPr>
        <p:spPr>
          <a:xfrm>
            <a:off x="658771" y="4440114"/>
            <a:ext cx="4020771" cy="276999"/>
          </a:xfrm>
          <a:prstGeom prst="rect">
            <a:avLst/>
          </a:prstGeom>
          <a:noFill/>
        </p:spPr>
        <p:txBody>
          <a:bodyPr wrap="square" rtlCol="0">
            <a:spAutoFit/>
          </a:bodyPr>
          <a:lstStyle/>
          <a:p>
            <a:pPr algn="ctr"/>
            <a:r>
              <a:rPr lang="en-US" sz="1200" dirty="0">
                <a:hlinkClick r:id="rId3"/>
              </a:rPr>
              <a:t>https://youtu.be/9u1q3lH7VbE</a:t>
            </a:r>
            <a:r>
              <a:rPr lang="zh-CN" altLang="en-US" sz="1200" dirty="0"/>
              <a:t> （</a:t>
            </a:r>
            <a:r>
              <a:rPr lang="en-US" altLang="zh-CN" sz="1200" dirty="0"/>
              <a:t>video stops at 33:12</a:t>
            </a:r>
            <a:r>
              <a:rPr lang="zh-CN" altLang="en-US" sz="1200" dirty="0"/>
              <a:t>）</a:t>
            </a:r>
            <a:endParaRPr lang="en-TW" sz="1200" dirty="0"/>
          </a:p>
        </p:txBody>
      </p:sp>
      <p:pic>
        <p:nvPicPr>
          <p:cNvPr id="2" name="Picture 1">
            <a:hlinkClick r:id="rId4"/>
            <a:extLst>
              <a:ext uri="{FF2B5EF4-FFF2-40B4-BE49-F238E27FC236}">
                <a16:creationId xmlns:a16="http://schemas.microsoft.com/office/drawing/2014/main" id="{14679A83-2EBB-FA4B-B2E7-7339F51D2C55}"/>
              </a:ext>
            </a:extLst>
          </p:cNvPr>
          <p:cNvPicPr>
            <a:picLocks noChangeAspect="1"/>
          </p:cNvPicPr>
          <p:nvPr/>
        </p:nvPicPr>
        <p:blipFill>
          <a:blip r:embed="rId5"/>
          <a:stretch>
            <a:fillRect/>
          </a:stretch>
        </p:blipFill>
        <p:spPr>
          <a:xfrm>
            <a:off x="443682" y="1129826"/>
            <a:ext cx="4235860" cy="3146488"/>
          </a:xfrm>
          <a:prstGeom prst="rect">
            <a:avLst/>
          </a:prstGeom>
        </p:spPr>
      </p:pic>
      <p:pic>
        <p:nvPicPr>
          <p:cNvPr id="7" name="Picture 6">
            <a:hlinkClick r:id="rId6"/>
            <a:extLst>
              <a:ext uri="{FF2B5EF4-FFF2-40B4-BE49-F238E27FC236}">
                <a16:creationId xmlns:a16="http://schemas.microsoft.com/office/drawing/2014/main" id="{33B68D68-6583-2A44-BEBF-55E5AAB85C29}"/>
              </a:ext>
            </a:extLst>
          </p:cNvPr>
          <p:cNvPicPr>
            <a:picLocks noChangeAspect="1"/>
          </p:cNvPicPr>
          <p:nvPr/>
        </p:nvPicPr>
        <p:blipFill>
          <a:blip r:embed="rId7"/>
          <a:stretch>
            <a:fillRect/>
          </a:stretch>
        </p:blipFill>
        <p:spPr>
          <a:xfrm>
            <a:off x="4892534" y="1191371"/>
            <a:ext cx="3807784" cy="2870613"/>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5118793" y="4226800"/>
            <a:ext cx="3485249" cy="523220"/>
          </a:xfrm>
          <a:prstGeom prst="rect">
            <a:avLst/>
          </a:prstGeom>
          <a:noFill/>
        </p:spPr>
        <p:txBody>
          <a:bodyPr wrap="none" rtlCol="0">
            <a:spAutoFit/>
          </a:bodyPr>
          <a:lstStyle/>
          <a:p>
            <a:pPr algn="ctr"/>
            <a:r>
              <a:rPr lang="en-TW" dirty="0"/>
              <a:t>All these terms are equivalent…</a:t>
            </a:r>
          </a:p>
          <a:p>
            <a:pPr algn="ctr"/>
            <a:r>
              <a:rPr lang="en-US" dirty="0"/>
              <a:t>t</a:t>
            </a:r>
            <a:r>
              <a:rPr lang="en-TW" dirty="0"/>
              <a:t>hey can be refomulated into each other…</a:t>
            </a:r>
          </a:p>
        </p:txBody>
      </p:sp>
    </p:spTree>
    <p:extLst>
      <p:ext uri="{BB962C8B-B14F-4D97-AF65-F5344CB8AC3E}">
        <p14:creationId xmlns:p14="http://schemas.microsoft.com/office/powerpoint/2010/main" val="778628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makes concepts Representable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9" name="Picture 8">
            <a:extLst>
              <a:ext uri="{FF2B5EF4-FFF2-40B4-BE49-F238E27FC236}">
                <a16:creationId xmlns:a16="http://schemas.microsoft.com/office/drawing/2014/main" id="{585CB654-2A43-A948-B222-4FCDCC9B5AC4}"/>
              </a:ext>
            </a:extLst>
          </p:cNvPr>
          <p:cNvPicPr>
            <a:picLocks noChangeAspect="1"/>
          </p:cNvPicPr>
          <p:nvPr/>
        </p:nvPicPr>
        <p:blipFill>
          <a:blip r:embed="rId3"/>
          <a:stretch>
            <a:fillRect/>
          </a:stretch>
        </p:blipFill>
        <p:spPr>
          <a:xfrm>
            <a:off x="1152834" y="1041798"/>
            <a:ext cx="2497556" cy="3185002"/>
          </a:xfrm>
          <a:prstGeom prst="rect">
            <a:avLst/>
          </a:prstGeom>
        </p:spPr>
      </p:pic>
      <p:pic>
        <p:nvPicPr>
          <p:cNvPr id="10" name="Picture 9">
            <a:extLst>
              <a:ext uri="{FF2B5EF4-FFF2-40B4-BE49-F238E27FC236}">
                <a16:creationId xmlns:a16="http://schemas.microsoft.com/office/drawing/2014/main" id="{5CB230D1-758B-A94F-9261-2FFA986BBFB1}"/>
              </a:ext>
            </a:extLst>
          </p:cNvPr>
          <p:cNvPicPr>
            <a:picLocks noChangeAspect="1"/>
          </p:cNvPicPr>
          <p:nvPr/>
        </p:nvPicPr>
        <p:blipFill>
          <a:blip r:embed="rId4"/>
          <a:stretch>
            <a:fillRect/>
          </a:stretch>
        </p:blipFill>
        <p:spPr>
          <a:xfrm>
            <a:off x="3896209" y="1041798"/>
            <a:ext cx="4686503" cy="3185002"/>
          </a:xfrm>
          <a:prstGeom prst="rect">
            <a:avLst/>
          </a:prstGeom>
        </p:spPr>
      </p:pic>
    </p:spTree>
    <p:extLst>
      <p:ext uri="{BB962C8B-B14F-4D97-AF65-F5344CB8AC3E}">
        <p14:creationId xmlns:p14="http://schemas.microsoft.com/office/powerpoint/2010/main" val="1810081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ideas of Universality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556464" cy="1156174"/>
          </a:xfrm>
          <a:prstGeom prst="rect">
            <a:avLst/>
          </a:prstGeom>
        </p:spPr>
      </p:pic>
      <p:pic>
        <p:nvPicPr>
          <p:cNvPr id="3" name="Picture 2">
            <a:hlinkClick r:id="rId5"/>
            <a:extLst>
              <a:ext uri="{FF2B5EF4-FFF2-40B4-BE49-F238E27FC236}">
                <a16:creationId xmlns:a16="http://schemas.microsoft.com/office/drawing/2014/main" id="{9F8243AA-8F88-DF46-AFA0-D99F02377433}"/>
              </a:ext>
            </a:extLst>
          </p:cNvPr>
          <p:cNvPicPr>
            <a:picLocks noChangeAspect="1"/>
          </p:cNvPicPr>
          <p:nvPr/>
        </p:nvPicPr>
        <p:blipFill>
          <a:blip r:embed="rId6"/>
          <a:stretch>
            <a:fillRect/>
          </a:stretch>
        </p:blipFill>
        <p:spPr>
          <a:xfrm>
            <a:off x="2153382" y="1078557"/>
            <a:ext cx="4837235" cy="3619918"/>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239167" y="4769868"/>
            <a:ext cx="4665664" cy="276999"/>
          </a:xfrm>
          <a:prstGeom prst="rect">
            <a:avLst/>
          </a:prstGeom>
          <a:noFill/>
        </p:spPr>
        <p:txBody>
          <a:bodyPr wrap="square" rtlCol="0">
            <a:spAutoFit/>
          </a:bodyPr>
          <a:lstStyle/>
          <a:p>
            <a:pPr algn="ctr"/>
            <a:r>
              <a:rPr lang="en-US" sz="1200" dirty="0">
                <a:hlinkClick r:id="rId7"/>
              </a:rPr>
              <a:t>https://youtu.be/9u1q3lH7VbE?t=962</a:t>
            </a:r>
            <a:r>
              <a:rPr lang="zh-CN" altLang="en-US" sz="1200" dirty="0">
                <a:hlinkClick r:id="rId7"/>
              </a:rPr>
              <a:t>（</a:t>
            </a:r>
            <a:r>
              <a:rPr lang="en-US" altLang="zh-CN" sz="1200" dirty="0">
                <a:hlinkClick r:id="rId7"/>
              </a:rPr>
              <a:t>explaination</a:t>
            </a:r>
            <a:r>
              <a:rPr lang="en-US" altLang="zh-CN" sz="1200" dirty="0"/>
              <a:t> starts at 16:02</a:t>
            </a:r>
            <a:r>
              <a:rPr lang="zh-CN" altLang="en-US" sz="1200" dirty="0"/>
              <a:t>）</a:t>
            </a:r>
            <a:endParaRPr lang="en-TW" sz="1200" dirty="0"/>
          </a:p>
        </p:txBody>
      </p:sp>
    </p:spTree>
    <p:extLst>
      <p:ext uri="{BB962C8B-B14F-4D97-AF65-F5344CB8AC3E}">
        <p14:creationId xmlns:p14="http://schemas.microsoft.com/office/powerpoint/2010/main" val="215750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1664794" y="1212229"/>
            <a:ext cx="5814412" cy="461665"/>
          </a:xfrm>
          <a:prstGeom prst="rect">
            <a:avLst/>
          </a:prstGeom>
          <a:noFill/>
        </p:spPr>
        <p:txBody>
          <a:bodyPr wrap="none" rtlCol="0">
            <a:spAutoFit/>
          </a:bodyPr>
          <a:lstStyle/>
          <a:p>
            <a:r>
              <a:rPr lang="en-TW" sz="2400" dirty="0"/>
              <a:t>The Chinese phrase for Nature is: </a:t>
            </a:r>
            <a:r>
              <a:rPr lang="en-TW" sz="2400" dirty="0">
                <a:solidFill>
                  <a:srgbClr val="FF0000"/>
                </a:solidFill>
              </a:rPr>
              <a:t>自然</a:t>
            </a:r>
            <a:r>
              <a:rPr lang="zh-CN" altLang="en-US" sz="2400" dirty="0"/>
              <a:t>！</a:t>
            </a:r>
            <a:endParaRPr lang="en-TW" sz="2400" dirty="0"/>
          </a:p>
        </p:txBody>
      </p:sp>
      <p:sp>
        <p:nvSpPr>
          <p:cNvPr id="5" name="TextBox 4">
            <a:extLst>
              <a:ext uri="{FF2B5EF4-FFF2-40B4-BE49-F238E27FC236}">
                <a16:creationId xmlns:a16="http://schemas.microsoft.com/office/drawing/2014/main" id="{7CDFD360-F4DF-ED44-811E-2DE21A18B1CE}"/>
              </a:ext>
            </a:extLst>
          </p:cNvPr>
          <p:cNvSpPr txBox="1"/>
          <p:nvPr/>
        </p:nvSpPr>
        <p:spPr>
          <a:xfrm>
            <a:off x="141941" y="1868398"/>
            <a:ext cx="8860118" cy="2554545"/>
          </a:xfrm>
          <a:prstGeom prst="rect">
            <a:avLst/>
          </a:prstGeom>
          <a:noFill/>
        </p:spPr>
        <p:txBody>
          <a:bodyPr wrap="none" rtlCol="0">
            <a:spAutoFit/>
          </a:bodyPr>
          <a:lstStyle/>
          <a:p>
            <a:pPr algn="ctr"/>
            <a:r>
              <a:rPr lang="en-TW" sz="3200" dirty="0"/>
              <a:t>The notion of “</a:t>
            </a:r>
            <a:r>
              <a:rPr lang="en-TW" sz="3200" b="1" i="1" dirty="0">
                <a:solidFill>
                  <a:srgbClr val="FF0000"/>
                </a:solidFill>
              </a:rPr>
              <a:t>self</a:t>
            </a:r>
            <a:r>
              <a:rPr lang="en-TW" sz="3200" dirty="0"/>
              <a:t>” is related to the notion of </a:t>
            </a:r>
          </a:p>
          <a:p>
            <a:pPr algn="ctr"/>
            <a:r>
              <a:rPr lang="en-TW" sz="3200" b="1" i="1" dirty="0">
                <a:solidFill>
                  <a:srgbClr val="FF0000"/>
                </a:solidFill>
              </a:rPr>
              <a:t>Identity morphism </a:t>
            </a:r>
            <a:r>
              <a:rPr lang="en-TW" sz="3200" dirty="0"/>
              <a:t>in Category Theory</a:t>
            </a:r>
          </a:p>
          <a:p>
            <a:pPr algn="ctr"/>
            <a:endParaRPr lang="en-TW" sz="3200" dirty="0"/>
          </a:p>
          <a:p>
            <a:pPr algn="ctr"/>
            <a:r>
              <a:rPr lang="en-TW" sz="3200" dirty="0"/>
              <a:t>Where the highest order of morphisms is called:</a:t>
            </a:r>
          </a:p>
          <a:p>
            <a:pPr algn="ctr"/>
            <a:r>
              <a:rPr lang="en-TW" sz="3200" b="1" i="1" dirty="0">
                <a:solidFill>
                  <a:srgbClr val="FF0000"/>
                </a:solidFill>
              </a:rPr>
              <a:t>Natural</a:t>
            </a:r>
            <a:r>
              <a:rPr lang="en-TW" sz="3200" dirty="0"/>
              <a:t> Transformation</a:t>
            </a:r>
          </a:p>
        </p:txBody>
      </p:sp>
    </p:spTree>
    <p:extLst>
      <p:ext uri="{BB962C8B-B14F-4D97-AF65-F5344CB8AC3E}">
        <p14:creationId xmlns:p14="http://schemas.microsoft.com/office/powerpoint/2010/main" val="2908463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3800170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0" y="2112834"/>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8"/>
            <a:ext cx="6306742" cy="830997"/>
          </a:xfrm>
          <a:prstGeom prst="rect">
            <a:avLst/>
          </a:prstGeom>
          <a:noFill/>
        </p:spPr>
        <p:txBody>
          <a:bodyPr wrap="square" rtlCol="0">
            <a:spAutoFit/>
          </a:bodyPr>
          <a:lstStyle/>
          <a:p>
            <a:pPr algn="ctr"/>
            <a:r>
              <a:rPr lang="en-TW" sz="2400" dirty="0"/>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2"/>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2"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2" y="2762554"/>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556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Stream as a Data Type is called the Universal Element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556464" cy="1156174"/>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108717" y="4769868"/>
            <a:ext cx="4926564" cy="276999"/>
          </a:xfrm>
          <a:prstGeom prst="rect">
            <a:avLst/>
          </a:prstGeom>
          <a:noFill/>
        </p:spPr>
        <p:txBody>
          <a:bodyPr wrap="square" rtlCol="0">
            <a:spAutoFit/>
          </a:bodyPr>
          <a:lstStyle/>
          <a:p>
            <a:pPr algn="ctr"/>
            <a:r>
              <a:rPr lang="en-US" sz="1200" dirty="0">
                <a:hlinkClick r:id="rId5"/>
              </a:rPr>
              <a:t>https://youtu.be/9u1q3lH7VbE?t=1205</a:t>
            </a:r>
            <a:r>
              <a:rPr lang="zh-CN" altLang="en-US" sz="1200" dirty="0">
                <a:hlinkClick r:id="rId5"/>
              </a:rPr>
              <a:t>（</a:t>
            </a:r>
            <a:r>
              <a:rPr lang="en-US" altLang="zh-CN" sz="1200" dirty="0">
                <a:hlinkClick r:id="rId5"/>
              </a:rPr>
              <a:t>explaination starts at 20:05</a:t>
            </a:r>
            <a:r>
              <a:rPr lang="zh-CN" altLang="en-US" sz="1200" dirty="0">
                <a:hlinkClick r:id="rId5"/>
              </a:rPr>
              <a:t>）</a:t>
            </a:r>
            <a:endParaRPr lang="en-TW" sz="1200" dirty="0"/>
          </a:p>
        </p:txBody>
      </p:sp>
      <p:pic>
        <p:nvPicPr>
          <p:cNvPr id="4" name="Picture 3">
            <a:hlinkClick r:id="rId5"/>
            <a:extLst>
              <a:ext uri="{FF2B5EF4-FFF2-40B4-BE49-F238E27FC236}">
                <a16:creationId xmlns:a16="http://schemas.microsoft.com/office/drawing/2014/main" id="{FEF429DE-3A53-404F-BA59-0CC3A2F3ECAB}"/>
              </a:ext>
            </a:extLst>
          </p:cNvPr>
          <p:cNvPicPr>
            <a:picLocks noChangeAspect="1"/>
          </p:cNvPicPr>
          <p:nvPr/>
        </p:nvPicPr>
        <p:blipFill>
          <a:blip r:embed="rId6"/>
          <a:stretch>
            <a:fillRect/>
          </a:stretch>
        </p:blipFill>
        <p:spPr>
          <a:xfrm>
            <a:off x="2211264" y="1017725"/>
            <a:ext cx="4721470" cy="3533286"/>
          </a:xfrm>
          <a:prstGeom prst="rect">
            <a:avLst/>
          </a:prstGeom>
        </p:spPr>
      </p:pic>
    </p:spTree>
    <p:extLst>
      <p:ext uri="{BB962C8B-B14F-4D97-AF65-F5344CB8AC3E}">
        <p14:creationId xmlns:p14="http://schemas.microsoft.com/office/powerpoint/2010/main" val="3278275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172283" y="981850"/>
            <a:ext cx="6799433" cy="3717242"/>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1907647" y="4749040"/>
            <a:ext cx="5328703" cy="307777"/>
          </a:xfrm>
          <a:prstGeom prst="rect">
            <a:avLst/>
          </a:prstGeom>
          <a:noFill/>
        </p:spPr>
        <p:txBody>
          <a:bodyPr wrap="none" rtlCol="0">
            <a:spAutoFit/>
          </a:bodyPr>
          <a:lstStyle/>
          <a:p>
            <a:r>
              <a:rPr lang="en-TW" dirty="0"/>
              <a:t>How to deploy a Kubernetes Cluster from Scratch (</a:t>
            </a:r>
            <a:r>
              <a:rPr lang="en-TW" dirty="0">
                <a:hlinkClick r:id="rId2"/>
              </a:rPr>
              <a:t>Youtube Link</a:t>
            </a:r>
            <a:r>
              <a:rPr lang="en-TW" dirty="0"/>
              <a:t>)</a:t>
            </a:r>
          </a:p>
        </p:txBody>
      </p:sp>
    </p:spTree>
    <p:extLst>
      <p:ext uri="{BB962C8B-B14F-4D97-AF65-F5344CB8AC3E}">
        <p14:creationId xmlns:p14="http://schemas.microsoft.com/office/powerpoint/2010/main" val="3787063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229456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 of “operationalization”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the common observables</a:t>
            </a:r>
          </a:p>
          <a:p>
            <a:endParaRPr lang="en-US" dirty="0"/>
          </a:p>
          <a:p>
            <a:r>
              <a:rPr lang="en-US" b="1" dirty="0"/>
              <a:t>How/Intervention</a:t>
            </a:r>
            <a:r>
              <a:rPr lang="en-US" dirty="0"/>
              <a:t> perform </a:t>
            </a:r>
            <a:r>
              <a:rPr lang="en-US" b="1" i="1" dirty="0"/>
              <a:t>action</a:t>
            </a:r>
            <a:r>
              <a:rPr lang="en-US" dirty="0"/>
              <a:t> under “Free” will</a:t>
            </a:r>
          </a:p>
          <a:p>
            <a:endParaRPr lang="en-US" dirty="0"/>
          </a:p>
          <a:p>
            <a:r>
              <a:rPr lang="en-US" b="1" dirty="0"/>
              <a:t>Why/Counterfactuals</a:t>
            </a:r>
            <a:r>
              <a:rPr lang="en-US" dirty="0"/>
              <a:t> the revealing “truth” or “surprises” related to relevant spacetime contexts</a:t>
            </a:r>
          </a:p>
          <a:p>
            <a:pPr marL="114300" indent="0">
              <a:buNone/>
            </a:pPr>
            <a:endParaRPr lang="en-US" dirty="0"/>
          </a:p>
          <a:p>
            <a:r>
              <a:rPr lang="en-US" dirty="0"/>
              <a:t>When all the data are driven by one consistent (foundational) framework</a:t>
            </a:r>
          </a:p>
          <a:p>
            <a:pPr lvl="1"/>
            <a:r>
              <a:rPr lang="en-US" dirty="0"/>
              <a:t>A new kind (previously incommensurable) model of belief system will emerge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18588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747209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765260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063609" y="1047606"/>
            <a:ext cx="2525722" cy="3812411"/>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Framing of Societal Values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187" y="1017725"/>
            <a:ext cx="1188742" cy="1803847"/>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08841" y="1017725"/>
            <a:ext cx="1131858" cy="1803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4589331" y="1017725"/>
            <a:ext cx="3006719" cy="3812411"/>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3411416" y="2321170"/>
            <a:ext cx="2662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BACAE284-DFA6-5740-A465-0E9DC940E6B8}"/>
              </a:ext>
            </a:extLst>
          </p:cNvPr>
          <p:cNvSpPr/>
          <p:nvPr/>
        </p:nvSpPr>
        <p:spPr>
          <a:xfrm>
            <a:off x="2307771" y="285359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98DF86B1-48E4-D84C-858E-6E2377C9C004}"/>
              </a:ext>
            </a:extLst>
          </p:cNvPr>
          <p:cNvSpPr/>
          <p:nvPr/>
        </p:nvSpPr>
        <p:spPr>
          <a:xfrm>
            <a:off x="2760412" y="318686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E22F515-ADF5-4247-932C-AA96E9DD9185}"/>
              </a:ext>
            </a:extLst>
          </p:cNvPr>
          <p:cNvSpPr/>
          <p:nvPr/>
        </p:nvSpPr>
        <p:spPr>
          <a:xfrm>
            <a:off x="2760412" y="3531449"/>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63CA190D-2CA5-2647-A2D2-1034B4ABFC13}"/>
              </a:ext>
            </a:extLst>
          </p:cNvPr>
          <p:cNvSpPr/>
          <p:nvPr/>
        </p:nvSpPr>
        <p:spPr>
          <a:xfrm>
            <a:off x="2958868" y="4377185"/>
            <a:ext cx="799216"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D121435E-09A8-8B4B-8823-A820AE81146C}"/>
              </a:ext>
            </a:extLst>
          </p:cNvPr>
          <p:cNvSpPr/>
          <p:nvPr/>
        </p:nvSpPr>
        <p:spPr>
          <a:xfrm>
            <a:off x="2974884" y="4566420"/>
            <a:ext cx="799216"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4D9BD162-847D-C449-B70F-1A35C8198AB4}"/>
              </a:ext>
            </a:extLst>
          </p:cNvPr>
          <p:cNvSpPr/>
          <p:nvPr/>
        </p:nvSpPr>
        <p:spPr>
          <a:xfrm>
            <a:off x="4878475" y="4443901"/>
            <a:ext cx="62213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FFA1F4FB-1F94-8F44-BE76-CD91DF9389CE}"/>
              </a:ext>
            </a:extLst>
          </p:cNvPr>
          <p:cNvSpPr/>
          <p:nvPr/>
        </p:nvSpPr>
        <p:spPr>
          <a:xfrm>
            <a:off x="5500607" y="2222953"/>
            <a:ext cx="48821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Oval 20">
            <a:extLst>
              <a:ext uri="{FF2B5EF4-FFF2-40B4-BE49-F238E27FC236}">
                <a16:creationId xmlns:a16="http://schemas.microsoft.com/office/drawing/2014/main" id="{08A0451A-D2E4-204D-92DD-6C664265318E}"/>
              </a:ext>
            </a:extLst>
          </p:cNvPr>
          <p:cNvSpPr/>
          <p:nvPr/>
        </p:nvSpPr>
        <p:spPr>
          <a:xfrm>
            <a:off x="5184518" y="2821572"/>
            <a:ext cx="53299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1B17E013-781B-5447-990F-E4386672FC51}"/>
              </a:ext>
            </a:extLst>
          </p:cNvPr>
          <p:cNvSpPr/>
          <p:nvPr/>
        </p:nvSpPr>
        <p:spPr>
          <a:xfrm>
            <a:off x="4916786" y="2972857"/>
            <a:ext cx="138302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24557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12EA-1635-E74C-A208-76F04B7C60CB}"/>
              </a:ext>
            </a:extLst>
          </p:cNvPr>
          <p:cNvSpPr>
            <a:spLocks noGrp="1"/>
          </p:cNvSpPr>
          <p:nvPr>
            <p:ph type="title"/>
          </p:nvPr>
        </p:nvSpPr>
        <p:spPr/>
        <p:txBody>
          <a:bodyPr>
            <a:normAutofit fontScale="90000"/>
          </a:bodyPr>
          <a:lstStyle/>
          <a:p>
            <a:pPr algn="ctr"/>
            <a:r>
              <a:rPr lang="en-TW" dirty="0"/>
              <a:t>A philosopher’s definition of cognition</a:t>
            </a:r>
          </a:p>
        </p:txBody>
      </p:sp>
      <p:sp>
        <p:nvSpPr>
          <p:cNvPr id="11" name="TextBox 10">
            <a:extLst>
              <a:ext uri="{FF2B5EF4-FFF2-40B4-BE49-F238E27FC236}">
                <a16:creationId xmlns:a16="http://schemas.microsoft.com/office/drawing/2014/main" id="{9F22F08A-A194-FB41-9AAD-83B911854A45}"/>
              </a:ext>
            </a:extLst>
          </p:cNvPr>
          <p:cNvSpPr txBox="1"/>
          <p:nvPr/>
        </p:nvSpPr>
        <p:spPr>
          <a:xfrm>
            <a:off x="2015471" y="3464123"/>
            <a:ext cx="3868367" cy="261610"/>
          </a:xfrm>
          <a:prstGeom prst="rect">
            <a:avLst/>
          </a:prstGeom>
          <a:noFill/>
        </p:spPr>
        <p:txBody>
          <a:bodyPr wrap="none" rtlCol="0">
            <a:spAutoFit/>
          </a:bodyPr>
          <a:lstStyle/>
          <a:p>
            <a:r>
              <a:rPr lang="en-TW" sz="1050" dirty="0"/>
              <a:t>Excerpts from: </a:t>
            </a:r>
            <a:r>
              <a:rPr lang="en-TW" sz="1050" dirty="0">
                <a:hlinkClick r:id="rId2"/>
              </a:rPr>
              <a:t>PhilosophyNow</a:t>
            </a:r>
            <a:r>
              <a:rPr lang="en-TW" sz="1050" dirty="0"/>
              <a:t>.ORG by </a:t>
            </a:r>
            <a:r>
              <a:rPr lang="en-US" sz="1050" i="1" dirty="0"/>
              <a:t>John-Francis Phipps</a:t>
            </a:r>
            <a:endParaRPr lang="en-TW" sz="1050" dirty="0"/>
          </a:p>
        </p:txBody>
      </p:sp>
      <p:sp>
        <p:nvSpPr>
          <p:cNvPr id="4" name="TextBox 3">
            <a:extLst>
              <a:ext uri="{FF2B5EF4-FFF2-40B4-BE49-F238E27FC236}">
                <a16:creationId xmlns:a16="http://schemas.microsoft.com/office/drawing/2014/main" id="{B00E4AE4-4F9E-8542-BD3B-F393FEEDD59A}"/>
              </a:ext>
            </a:extLst>
          </p:cNvPr>
          <p:cNvSpPr txBox="1"/>
          <p:nvPr/>
        </p:nvSpPr>
        <p:spPr>
          <a:xfrm>
            <a:off x="808893" y="1892206"/>
            <a:ext cx="5547946" cy="1600438"/>
          </a:xfrm>
          <a:prstGeom prst="rect">
            <a:avLst/>
          </a:prstGeom>
          <a:noFill/>
        </p:spPr>
        <p:txBody>
          <a:bodyPr wrap="square" rtlCol="0">
            <a:spAutoFit/>
          </a:bodyPr>
          <a:lstStyle/>
          <a:p>
            <a:r>
              <a:rPr lang="en-US" dirty="0"/>
              <a:t>In </a:t>
            </a:r>
            <a:r>
              <a:rPr lang="en-US" i="1" dirty="0"/>
              <a:t>An Introduction to Metaphysics</a:t>
            </a:r>
            <a:r>
              <a:rPr lang="en-US" dirty="0"/>
              <a:t> (1912), Bergson expands on the central role of intuition. The true purpose of knowledge is to know things deeply, to touch the inner essence of things via a form of empathy: “A true empiricism”, he wrote, “is that which proposes to get as near to the original itself as possible, to search deeply into its life, and so, by a kind of intellectual auscultation, to feel the </a:t>
            </a:r>
            <a:r>
              <a:rPr lang="en-US" dirty="0" err="1"/>
              <a:t>throbbings</a:t>
            </a:r>
            <a:r>
              <a:rPr lang="en-US" dirty="0"/>
              <a:t> of its soul.”</a:t>
            </a:r>
            <a:endParaRPr lang="en-TW" dirty="0"/>
          </a:p>
        </p:txBody>
      </p:sp>
      <p:pic>
        <p:nvPicPr>
          <p:cNvPr id="6" name="Picture 5">
            <a:hlinkClick r:id="rId3"/>
            <a:extLst>
              <a:ext uri="{FF2B5EF4-FFF2-40B4-BE49-F238E27FC236}">
                <a16:creationId xmlns:a16="http://schemas.microsoft.com/office/drawing/2014/main" id="{043831B1-7FC3-6846-88F6-0E2C4C6511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56839" y="1246178"/>
            <a:ext cx="2525722" cy="2525722"/>
          </a:xfrm>
          <a:prstGeom prst="rect">
            <a:avLst/>
          </a:prstGeom>
        </p:spPr>
      </p:pic>
      <p:sp>
        <p:nvSpPr>
          <p:cNvPr id="7" name="TextBox 6">
            <a:extLst>
              <a:ext uri="{FF2B5EF4-FFF2-40B4-BE49-F238E27FC236}">
                <a16:creationId xmlns:a16="http://schemas.microsoft.com/office/drawing/2014/main" id="{9E10A7EA-4ACD-D647-AF78-6D112BD74B94}"/>
              </a:ext>
            </a:extLst>
          </p:cNvPr>
          <p:cNvSpPr txBox="1"/>
          <p:nvPr/>
        </p:nvSpPr>
        <p:spPr>
          <a:xfrm>
            <a:off x="6568638" y="3869548"/>
            <a:ext cx="2102124" cy="261610"/>
          </a:xfrm>
          <a:prstGeom prst="rect">
            <a:avLst/>
          </a:prstGeom>
          <a:noFill/>
        </p:spPr>
        <p:txBody>
          <a:bodyPr wrap="square" rtlCol="0">
            <a:spAutoFit/>
          </a:bodyPr>
          <a:lstStyle/>
          <a:p>
            <a:r>
              <a:rPr lang="en-TW" sz="1100" dirty="0"/>
              <a:t> Image</a:t>
            </a:r>
            <a:r>
              <a:rPr lang="zh-CN" altLang="en-US" sz="1100" dirty="0"/>
              <a:t> </a:t>
            </a:r>
            <a:r>
              <a:rPr lang="en-US" altLang="zh-CN" sz="1100" dirty="0"/>
              <a:t>source</a:t>
            </a:r>
            <a:r>
              <a:rPr lang="zh-CN" altLang="en-US" sz="1100" dirty="0"/>
              <a:t>： </a:t>
            </a:r>
            <a:r>
              <a:rPr lang="en-US" altLang="zh-CN" sz="1100" dirty="0">
                <a:hlinkClick r:id="rId3"/>
              </a:rPr>
              <a:t>dialektika.org</a:t>
            </a:r>
            <a:endParaRPr lang="en-TW" sz="1100" dirty="0"/>
          </a:p>
        </p:txBody>
      </p:sp>
      <p:sp>
        <p:nvSpPr>
          <p:cNvPr id="8" name="TextBox 7">
            <a:extLst>
              <a:ext uri="{FF2B5EF4-FFF2-40B4-BE49-F238E27FC236}">
                <a16:creationId xmlns:a16="http://schemas.microsoft.com/office/drawing/2014/main" id="{9FCC7B04-4DDA-AF44-8FA0-3425F7CA9C78}"/>
              </a:ext>
            </a:extLst>
          </p:cNvPr>
          <p:cNvSpPr txBox="1"/>
          <p:nvPr/>
        </p:nvSpPr>
        <p:spPr>
          <a:xfrm>
            <a:off x="4362576" y="4277049"/>
            <a:ext cx="4469724" cy="800219"/>
          </a:xfrm>
          <a:prstGeom prst="rect">
            <a:avLst/>
          </a:prstGeom>
          <a:noFill/>
        </p:spPr>
        <p:txBody>
          <a:bodyPr wrap="square" rtlCol="0">
            <a:spAutoFit/>
          </a:bodyPr>
          <a:lstStyle/>
          <a:p>
            <a:r>
              <a:rPr lang="en-US" sz="600" dirty="0"/>
              <a:t>Henri Bergson was awarded the 1927 </a:t>
            </a:r>
            <a:r>
              <a:rPr lang="en-US" sz="600" dirty="0">
                <a:hlinkClick r:id="rId5" tooltip="Nobel Prize in Literature"/>
              </a:rPr>
              <a:t>Nobel Prize in Literature</a:t>
            </a:r>
            <a:r>
              <a:rPr lang="en-US" sz="600" dirty="0"/>
              <a:t> "in recognition of his rich and vitalizing ideas and the brilliant skill with which they have been presented".</a:t>
            </a:r>
            <a:r>
              <a:rPr lang="en-US" sz="600" baseline="30000" dirty="0">
                <a:hlinkClick r:id="rId6"/>
              </a:rPr>
              <a:t>[12]</a:t>
            </a:r>
            <a:r>
              <a:rPr lang="en-US" sz="600" dirty="0"/>
              <a:t> In 1930 France awarded him its highest </a:t>
            </a:r>
            <a:r>
              <a:rPr lang="en-US" sz="600" dirty="0" err="1"/>
              <a:t>honour</a:t>
            </a:r>
            <a:r>
              <a:rPr lang="en-US" sz="600" dirty="0"/>
              <a:t>, the </a:t>
            </a:r>
            <a:r>
              <a:rPr lang="en-US" sz="600" dirty="0">
                <a:hlinkClick r:id="rId7" tooltip="Grand-Croix de la Legion d'honneur"/>
              </a:rPr>
              <a:t>Grand-Croix de la Legion d'honneur</a:t>
            </a:r>
            <a:r>
              <a:rPr lang="en-US" sz="600" dirty="0"/>
              <a:t>.</a:t>
            </a:r>
          </a:p>
          <a:p>
            <a:r>
              <a:rPr lang="en-US" sz="600" dirty="0"/>
              <a:t>Bergson's great popularity created a controversy in France where his views were seen as opposing the secular and scientific attitude adopted by the Republic's officials.</a:t>
            </a:r>
            <a:r>
              <a:rPr lang="en-US" sz="600" baseline="30000" dirty="0">
                <a:hlinkClick r:id="rId8"/>
              </a:rPr>
              <a:t>[13]</a:t>
            </a:r>
            <a:endParaRPr lang="en-US" sz="600" baseline="30000" dirty="0"/>
          </a:p>
          <a:p>
            <a:r>
              <a:rPr lang="en-US" sz="1000" baseline="30000" dirty="0"/>
              <a:t>			Content Source: </a:t>
            </a:r>
            <a:r>
              <a:rPr lang="en-US" sz="1000" baseline="30000" dirty="0">
                <a:hlinkClick r:id="rId9"/>
              </a:rPr>
              <a:t>Wikipedia</a:t>
            </a:r>
            <a:endParaRPr lang="en-US" sz="1000" dirty="0"/>
          </a:p>
          <a:p>
            <a:endParaRPr lang="en-TW" sz="600" dirty="0"/>
          </a:p>
        </p:txBody>
      </p:sp>
    </p:spTree>
    <p:extLst>
      <p:ext uri="{BB962C8B-B14F-4D97-AF65-F5344CB8AC3E}">
        <p14:creationId xmlns:p14="http://schemas.microsoft.com/office/powerpoint/2010/main" val="3338704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12EA-1635-E74C-A208-76F04B7C60CB}"/>
              </a:ext>
            </a:extLst>
          </p:cNvPr>
          <p:cNvSpPr>
            <a:spLocks noGrp="1"/>
          </p:cNvSpPr>
          <p:nvPr>
            <p:ph type="title"/>
          </p:nvPr>
        </p:nvSpPr>
        <p:spPr/>
        <p:txBody>
          <a:bodyPr>
            <a:normAutofit fontScale="90000"/>
          </a:bodyPr>
          <a:lstStyle/>
          <a:p>
            <a:pPr algn="ctr"/>
            <a:r>
              <a:rPr lang="en-TW" dirty="0"/>
              <a:t>An other person mentioned extensively by Wiener</a:t>
            </a:r>
          </a:p>
        </p:txBody>
      </p:sp>
      <p:sp>
        <p:nvSpPr>
          <p:cNvPr id="4" name="TextBox 3">
            <a:extLst>
              <a:ext uri="{FF2B5EF4-FFF2-40B4-BE49-F238E27FC236}">
                <a16:creationId xmlns:a16="http://schemas.microsoft.com/office/drawing/2014/main" id="{B00E4AE4-4F9E-8542-BD3B-F393FEEDD59A}"/>
              </a:ext>
            </a:extLst>
          </p:cNvPr>
          <p:cNvSpPr txBox="1"/>
          <p:nvPr/>
        </p:nvSpPr>
        <p:spPr>
          <a:xfrm>
            <a:off x="784301" y="1135798"/>
            <a:ext cx="5284176" cy="3108543"/>
          </a:xfrm>
          <a:prstGeom prst="rect">
            <a:avLst/>
          </a:prstGeom>
          <a:noFill/>
        </p:spPr>
        <p:txBody>
          <a:bodyPr wrap="square" rtlCol="0">
            <a:spAutoFit/>
          </a:bodyPr>
          <a:lstStyle/>
          <a:p>
            <a:r>
              <a:rPr lang="en-US" b="1" dirty="0"/>
              <a:t>Oliver Heaviside</a:t>
            </a:r>
            <a:r>
              <a:rPr lang="en-US" dirty="0"/>
              <a:t> </a:t>
            </a:r>
            <a:r>
              <a:rPr lang="en-US" dirty="0">
                <a:hlinkClick r:id="rId2" tooltip="Fellow of the Royal Society"/>
              </a:rPr>
              <a:t>FRS</a:t>
            </a:r>
            <a:r>
              <a:rPr lang="en-US" baseline="30000" dirty="0">
                <a:hlinkClick r:id="rId3"/>
              </a:rPr>
              <a:t>[1]</a:t>
            </a:r>
            <a:r>
              <a:rPr lang="en-US" dirty="0"/>
              <a:t> was an English </a:t>
            </a:r>
            <a:r>
              <a:rPr lang="en-US" dirty="0">
                <a:hlinkClick r:id="rId4" tooltip="Autodidacticism"/>
              </a:rPr>
              <a:t>autodidactic</a:t>
            </a:r>
            <a:r>
              <a:rPr lang="en-US" dirty="0"/>
              <a:t> </a:t>
            </a:r>
            <a:r>
              <a:rPr lang="en-US" dirty="0">
                <a:hlinkClick r:id="rId5" tooltip="Electrical engineering"/>
              </a:rPr>
              <a:t>electrical engineer</a:t>
            </a:r>
            <a:r>
              <a:rPr lang="en-US" dirty="0"/>
              <a:t>, </a:t>
            </a:r>
            <a:r>
              <a:rPr lang="en-US" dirty="0">
                <a:hlinkClick r:id="rId6" tooltip="Mathematician"/>
              </a:rPr>
              <a:t>mathematician</a:t>
            </a:r>
            <a:r>
              <a:rPr lang="en-US" dirty="0"/>
              <a:t>, and </a:t>
            </a:r>
            <a:r>
              <a:rPr lang="en-US" dirty="0">
                <a:hlinkClick r:id="rId7" tooltip="Physicist"/>
              </a:rPr>
              <a:t>physicist</a:t>
            </a:r>
            <a:r>
              <a:rPr lang="en-US" dirty="0"/>
              <a:t> who brought </a:t>
            </a:r>
            <a:r>
              <a:rPr lang="en-US" dirty="0">
                <a:hlinkClick r:id="rId8" tooltip="Complex numbers"/>
              </a:rPr>
              <a:t>complex numbers</a:t>
            </a:r>
            <a:r>
              <a:rPr lang="en-US" dirty="0"/>
              <a:t> to circuit analysis, invented a new technique for solving </a:t>
            </a:r>
            <a:r>
              <a:rPr lang="en-US" dirty="0">
                <a:hlinkClick r:id="rId9" tooltip="Differential equation"/>
              </a:rPr>
              <a:t>differential equations</a:t>
            </a:r>
            <a:r>
              <a:rPr lang="en-US" dirty="0"/>
              <a:t>, independently developed vector calculus, and rewrote </a:t>
            </a:r>
            <a:r>
              <a:rPr lang="en-US" dirty="0">
                <a:hlinkClick r:id="rId10" tooltip="Maxwell's equations"/>
              </a:rPr>
              <a:t>Maxwell's equations</a:t>
            </a:r>
            <a:r>
              <a:rPr lang="en-US" dirty="0"/>
              <a:t> in the form commonly used today. He significantly shaped the way Maxwell's equations are understood and applied in the decades following Maxwell's death. His formulation of the </a:t>
            </a:r>
            <a:r>
              <a:rPr lang="en-US" dirty="0">
                <a:hlinkClick r:id="rId11" tooltip="Telegrapher's equations"/>
              </a:rPr>
              <a:t>telegrapher's equations</a:t>
            </a:r>
            <a:r>
              <a:rPr lang="en-US" dirty="0"/>
              <a:t> became commercially important during his own lifetime, after their significance went unremarked for a long while, as few others were versed at the time in his novel methodology.</a:t>
            </a:r>
            <a:r>
              <a:rPr lang="en-US" baseline="30000" dirty="0">
                <a:hlinkClick r:id="rId12"/>
              </a:rPr>
              <a:t>[2]</a:t>
            </a:r>
            <a:r>
              <a:rPr lang="en-US" dirty="0"/>
              <a:t>Although at odds with the scientific establishment for most of his life, Heaviside changed the face of telecommunications, mathematics, and science.</a:t>
            </a:r>
            <a:r>
              <a:rPr lang="en-US" baseline="30000" dirty="0">
                <a:hlinkClick r:id="rId12"/>
              </a:rPr>
              <a:t>[2]</a:t>
            </a:r>
            <a:endParaRPr lang="en-TW" dirty="0"/>
          </a:p>
        </p:txBody>
      </p:sp>
      <p:sp>
        <p:nvSpPr>
          <p:cNvPr id="7" name="TextBox 6">
            <a:extLst>
              <a:ext uri="{FF2B5EF4-FFF2-40B4-BE49-F238E27FC236}">
                <a16:creationId xmlns:a16="http://schemas.microsoft.com/office/drawing/2014/main" id="{9E10A7EA-4ACD-D647-AF78-6D112BD74B94}"/>
              </a:ext>
            </a:extLst>
          </p:cNvPr>
          <p:cNvSpPr txBox="1"/>
          <p:nvPr/>
        </p:nvSpPr>
        <p:spPr>
          <a:xfrm>
            <a:off x="2934020" y="4436865"/>
            <a:ext cx="2780980" cy="261610"/>
          </a:xfrm>
          <a:prstGeom prst="rect">
            <a:avLst/>
          </a:prstGeom>
          <a:noFill/>
        </p:spPr>
        <p:txBody>
          <a:bodyPr wrap="square" rtlCol="0">
            <a:spAutoFit/>
          </a:bodyPr>
          <a:lstStyle/>
          <a:p>
            <a:r>
              <a:rPr lang="en-TW" sz="1100" dirty="0"/>
              <a:t> Text and Image</a:t>
            </a:r>
            <a:r>
              <a:rPr lang="zh-CN" altLang="en-US" sz="1100" dirty="0"/>
              <a:t> </a:t>
            </a:r>
            <a:r>
              <a:rPr lang="en-US" altLang="zh-CN" sz="1100" dirty="0"/>
              <a:t>source</a:t>
            </a:r>
            <a:r>
              <a:rPr lang="zh-CN" altLang="en-US" sz="1100" dirty="0"/>
              <a:t>： </a:t>
            </a:r>
            <a:r>
              <a:rPr lang="en-US" altLang="zh-CN" sz="1100" dirty="0">
                <a:hlinkClick r:id="rId13"/>
              </a:rPr>
              <a:t>Wikipedia.org</a:t>
            </a:r>
            <a:endParaRPr lang="en-TW" sz="1100" dirty="0"/>
          </a:p>
        </p:txBody>
      </p:sp>
      <p:pic>
        <p:nvPicPr>
          <p:cNvPr id="3" name="Picture 2">
            <a:hlinkClick r:id="rId13"/>
            <a:extLst>
              <a:ext uri="{FF2B5EF4-FFF2-40B4-BE49-F238E27FC236}">
                <a16:creationId xmlns:a16="http://schemas.microsoft.com/office/drawing/2014/main" id="{B9C7615F-F171-7B42-A0E4-3FD886FD4FF3}"/>
              </a:ext>
            </a:extLst>
          </p:cNvPr>
          <p:cNvPicPr>
            <a:picLocks noChangeAspect="1"/>
          </p:cNvPicPr>
          <p:nvPr/>
        </p:nvPicPr>
        <p:blipFill>
          <a:blip r:embed="rId14"/>
          <a:stretch>
            <a:fillRect/>
          </a:stretch>
        </p:blipFill>
        <p:spPr>
          <a:xfrm>
            <a:off x="6356839" y="1072781"/>
            <a:ext cx="1872761" cy="2877242"/>
          </a:xfrm>
          <a:prstGeom prst="rect">
            <a:avLst/>
          </a:prstGeom>
        </p:spPr>
      </p:pic>
    </p:spTree>
    <p:extLst>
      <p:ext uri="{BB962C8B-B14F-4D97-AF65-F5344CB8AC3E}">
        <p14:creationId xmlns:p14="http://schemas.microsoft.com/office/powerpoint/2010/main" val="99100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Kan Extensions as an algebraic structure for representable ideas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Connecting the </a:t>
            </a:r>
            <a:r>
              <a:rPr lang="en-US" dirty="0" err="1">
                <a:solidFill>
                  <a:schemeClr val="bg1"/>
                </a:solidFill>
              </a:rPr>
              <a:t>Whats</a:t>
            </a:r>
            <a:r>
              <a:rPr lang="en-US" dirty="0">
                <a:solidFill>
                  <a:schemeClr val="bg1"/>
                </a:solidFill>
              </a:rPr>
              <a:t> (labels), How(operational), and Why (counter factual) in a coherent storyline</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Computing: an operational mechanism for cognition</a:t>
            </a:r>
          </a:p>
          <a:p>
            <a:pPr>
              <a:buFont typeface="+mj-lt"/>
              <a:buAutoNum type="arabicPeriod"/>
            </a:pPr>
            <a:r>
              <a:rPr lang="en-US" sz="1200" dirty="0">
                <a:solidFill>
                  <a:schemeClr val="bg1"/>
                </a:solidFill>
              </a:rPr>
              <a:t>Denotation/Mathematical Semantics</a:t>
            </a:r>
          </a:p>
          <a:p>
            <a:pPr>
              <a:buFont typeface="+mj-lt"/>
              <a:buAutoNum type="arabicPeriod"/>
            </a:pPr>
            <a:r>
              <a:rPr lang="en-US" sz="1200" dirty="0">
                <a:solidFill>
                  <a:schemeClr val="bg1"/>
                </a:solidFill>
              </a:rPr>
              <a:t>Lattices/</a:t>
            </a:r>
            <a:r>
              <a:rPr lang="en-US" sz="1200" dirty="0" err="1">
                <a:solidFill>
                  <a:schemeClr val="bg1"/>
                </a:solidFill>
              </a:rPr>
              <a:t>Poset</a:t>
            </a:r>
            <a:r>
              <a:rPr lang="en-US" sz="1200" dirty="0">
                <a:solidFill>
                  <a:schemeClr val="bg1"/>
                </a:solidFill>
              </a:rPr>
              <a:t> as representation of boundaries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We presented the link between aesthetics, artistic conventions, and AI. We also showed that they all serve as our linguistic/</a:t>
            </a:r>
            <a:r>
              <a:rPr lang="en-US" altLang="zh-CN" sz="1600" dirty="0">
                <a:solidFill>
                  <a:schemeClr val="tx1"/>
                </a:solidFill>
              </a:rPr>
              <a:t>cognitive foundations</a:t>
            </a:r>
            <a:endParaRPr lang="en-US" sz="1600" dirty="0">
              <a:solidFill>
                <a:schemeClr val="tx1"/>
              </a:solidFill>
            </a:endParaRP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Show the </a:t>
            </a:r>
            <a:r>
              <a:rPr lang="en-US" sz="1600" b="1" i="1" dirty="0">
                <a:solidFill>
                  <a:schemeClr val="tx1"/>
                </a:solidFill>
              </a:rPr>
              <a:t>connections</a:t>
            </a:r>
            <a:r>
              <a:rPr lang="en-US" sz="1600" dirty="0">
                <a:solidFill>
                  <a:schemeClr val="tx1"/>
                </a:solidFill>
              </a:rPr>
              <a:t> across </a:t>
            </a:r>
            <a:r>
              <a:rPr lang="en-US" sz="1600" b="1" i="1" dirty="0">
                <a:solidFill>
                  <a:schemeClr val="tx1"/>
                </a:solidFill>
              </a:rPr>
              <a:t>ALL</a:t>
            </a:r>
            <a:r>
              <a:rPr lang="en-US" sz="1600" dirty="0">
                <a:solidFill>
                  <a:schemeClr val="tx1"/>
                </a:solidFill>
              </a:rPr>
              <a:t> these different theories and case studies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dirty="0">
                <a:solidFill>
                  <a:schemeClr val="tx1"/>
                </a:solidFill>
              </a:rPr>
              <a:t>  Algebra (Kan Extension) as a container of representations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must have the same namespace in mathematical/computing science</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180592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2" name="Picture 1">
            <a:extLst>
              <a:ext uri="{FF2B5EF4-FFF2-40B4-BE49-F238E27FC236}">
                <a16:creationId xmlns:a16="http://schemas.microsoft.com/office/drawing/2014/main" id="{4FF34986-E2C9-6045-B13F-9F5F86F142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26998" y="1354532"/>
            <a:ext cx="2690307" cy="1698030"/>
          </a:xfrm>
          <a:prstGeom prst="rect">
            <a:avLst/>
          </a:prstGeom>
        </p:spPr>
      </p:pic>
      <p:pic>
        <p:nvPicPr>
          <p:cNvPr id="1026" name="Picture 2" descr="A Galois connection between powersets">
            <a:hlinkClick r:id="rId3"/>
            <a:extLst>
              <a:ext uri="{FF2B5EF4-FFF2-40B4-BE49-F238E27FC236}">
                <a16:creationId xmlns:a16="http://schemas.microsoft.com/office/drawing/2014/main" id="{56BE2586-B98A-6540-BA87-46E7404C26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4664" y="3096333"/>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3"/>
            <a:extLst>
              <a:ext uri="{FF2B5EF4-FFF2-40B4-BE49-F238E27FC236}">
                <a16:creationId xmlns:a16="http://schemas.microsoft.com/office/drawing/2014/main" id="{AC2C321B-3D2F-7948-B677-71511A5EDD3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3127" y="3389370"/>
            <a:ext cx="3138854" cy="1234422"/>
          </a:xfrm>
          <a:prstGeom prst="rect">
            <a:avLst/>
          </a:prstGeom>
        </p:spPr>
      </p:pic>
      <p:sp>
        <p:nvSpPr>
          <p:cNvPr id="6" name="TextBox 5">
            <a:extLst>
              <a:ext uri="{FF2B5EF4-FFF2-40B4-BE49-F238E27FC236}">
                <a16:creationId xmlns:a16="http://schemas.microsoft.com/office/drawing/2014/main" id="{EA74CE74-785F-164E-9570-D56BC8C2C8B4}"/>
              </a:ext>
            </a:extLst>
          </p:cNvPr>
          <p:cNvSpPr txBox="1"/>
          <p:nvPr/>
        </p:nvSpPr>
        <p:spPr>
          <a:xfrm>
            <a:off x="311700" y="3852692"/>
            <a:ext cx="2605200" cy="307777"/>
          </a:xfrm>
          <a:prstGeom prst="rect">
            <a:avLst/>
          </a:prstGeom>
          <a:noFill/>
        </p:spPr>
        <p:txBody>
          <a:bodyPr wrap="none" rtlCol="0">
            <a:spAutoFit/>
          </a:bodyPr>
          <a:lstStyle/>
          <a:p>
            <a:r>
              <a:rPr lang="en-US" dirty="0"/>
              <a:t>(</a:t>
            </a:r>
            <a:r>
              <a:rPr lang="en-US" i="1" dirty="0"/>
              <a:t>f</a:t>
            </a:r>
            <a:r>
              <a:rPr lang="en-US" dirty="0"/>
              <a:t> (</a:t>
            </a:r>
            <a:r>
              <a:rPr lang="en-US" i="1" dirty="0"/>
              <a:t>a</a:t>
            </a:r>
            <a:r>
              <a:rPr lang="en-US" dirty="0"/>
              <a:t>)  ⊆  </a:t>
            </a:r>
            <a:r>
              <a:rPr lang="en-US" i="1" dirty="0"/>
              <a:t>b</a:t>
            </a:r>
            <a:r>
              <a:rPr lang="en-US" dirty="0"/>
              <a:t>)    ⇔    (</a:t>
            </a:r>
            <a:r>
              <a:rPr lang="en-US" i="1" dirty="0"/>
              <a:t>g</a:t>
            </a:r>
            <a:r>
              <a:rPr lang="en-US" dirty="0"/>
              <a:t>  (</a:t>
            </a:r>
            <a:r>
              <a:rPr lang="en-US" i="1" dirty="0"/>
              <a:t>b</a:t>
            </a:r>
            <a:r>
              <a:rPr lang="en-US" dirty="0"/>
              <a:t>)  ⊇  </a:t>
            </a:r>
            <a:r>
              <a:rPr lang="en-US" i="1" dirty="0"/>
              <a:t>a</a:t>
            </a:r>
            <a:r>
              <a:rPr lang="en-US" dirty="0"/>
              <a:t>)</a:t>
            </a:r>
            <a:endParaRPr lang="en-TW" dirty="0"/>
          </a:p>
        </p:txBody>
      </p:sp>
    </p:spTree>
    <p:extLst>
      <p:ext uri="{BB962C8B-B14F-4D97-AF65-F5344CB8AC3E}">
        <p14:creationId xmlns:p14="http://schemas.microsoft.com/office/powerpoint/2010/main" val="1077868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All Computation (decisions) are approximations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6900" y="1017725"/>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89DB99-09AA-D84C-BC85-455B73589187}"/>
              </a:ext>
            </a:extLst>
          </p:cNvPr>
          <p:cNvPicPr>
            <a:picLocks noChangeAspect="1"/>
          </p:cNvPicPr>
          <p:nvPr/>
        </p:nvPicPr>
        <p:blipFill>
          <a:blip r:embed="rId4"/>
          <a:stretch>
            <a:fillRect/>
          </a:stretch>
        </p:blipFill>
        <p:spPr>
          <a:xfrm>
            <a:off x="2139599" y="2852505"/>
            <a:ext cx="4349578" cy="2107336"/>
          </a:xfrm>
          <a:prstGeom prst="rect">
            <a:avLst/>
          </a:prstGeom>
        </p:spPr>
      </p:pic>
    </p:spTree>
    <p:extLst>
      <p:ext uri="{BB962C8B-B14F-4D97-AF65-F5344CB8AC3E}">
        <p14:creationId xmlns:p14="http://schemas.microsoft.com/office/powerpoint/2010/main" val="3190907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762833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7" y="540628"/>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3600" dirty="0">
                <a:solidFill>
                  <a:schemeClr val="tx1"/>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0" y="29393"/>
            <a:ext cx="3027405" cy="1263405"/>
          </a:xfrm>
          <a:prstGeom prst="rect">
            <a:avLst/>
          </a:prstGeom>
        </p:spPr>
      </p:pic>
    </p:spTree>
    <p:extLst>
      <p:ext uri="{BB962C8B-B14F-4D97-AF65-F5344CB8AC3E}">
        <p14:creationId xmlns:p14="http://schemas.microsoft.com/office/powerpoint/2010/main" val="2899222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1168090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1404769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553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en-US" altLang="zh-CN" dirty="0">
                <a:latin typeface="Weibei SC" panose="03000800000000000000" pitchFamily="66" charset="-128"/>
                <a:ea typeface="Weibei SC" panose="03000800000000000000" pitchFamily="66" charset="-128"/>
                <a:hlinkClick r:id="rId3"/>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768428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457200" y="205979"/>
            <a:ext cx="8229600" cy="857250"/>
          </a:xfrm>
        </p:spPr>
        <p:txBody>
          <a:bodyPr>
            <a:normAutofit/>
          </a:bodyPr>
          <a:lstStyle/>
          <a:p>
            <a:r>
              <a:rPr lang="en-US" dirty="0">
                <a:latin typeface="Arial" panose="020B0604020202020204" pitchFamily="34" charset="0"/>
                <a:cs typeface="Arial" panose="020B0604020202020204" pitchFamily="34" charset="0"/>
              </a:rPr>
              <a:t>Saunders Mac Lane</a:t>
            </a:r>
            <a:r>
              <a:rPr lang="en-CN">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Founder of Category Theory</a:t>
            </a:r>
            <a:endParaRPr lang="en-CN"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3C99D4D-291B-BE49-AA4C-516E9029FCDB}"/>
              </a:ext>
            </a:extLst>
          </p:cNvPr>
          <p:cNvSpPr txBox="1"/>
          <p:nvPr/>
        </p:nvSpPr>
        <p:spPr>
          <a:xfrm>
            <a:off x="6203982" y="4300415"/>
            <a:ext cx="2162772" cy="253916"/>
          </a:xfrm>
          <a:prstGeom prst="rect">
            <a:avLst/>
          </a:prstGeom>
          <a:noFill/>
        </p:spPr>
        <p:txBody>
          <a:bodyPr wrap="none" rtlCol="0">
            <a:spAutoFit/>
          </a:bodyPr>
          <a:lstStyle/>
          <a:p>
            <a:r>
              <a:rPr lang="en-US" sz="1050" b="1" dirty="0"/>
              <a:t>Saunders Mac Lane</a:t>
            </a:r>
            <a:r>
              <a:rPr lang="en-US" sz="1050" dirty="0"/>
              <a:t> (</a:t>
            </a:r>
            <a:r>
              <a:rPr lang="en-US" sz="1050" dirty="0">
                <a:hlinkClick r:id="rId2"/>
              </a:rPr>
              <a:t>Wikipedia</a:t>
            </a:r>
            <a:r>
              <a:rPr lang="en-US" sz="1050" dirty="0"/>
              <a:t>)</a:t>
            </a:r>
          </a:p>
        </p:txBody>
      </p:sp>
      <p:pic>
        <p:nvPicPr>
          <p:cNvPr id="3" name="Picture 2">
            <a:hlinkClick r:id="rId2"/>
            <a:extLst>
              <a:ext uri="{FF2B5EF4-FFF2-40B4-BE49-F238E27FC236}">
                <a16:creationId xmlns:a16="http://schemas.microsoft.com/office/drawing/2014/main" id="{395B0E69-C0BB-3F41-9901-FCC7787F4AA0}"/>
              </a:ext>
            </a:extLst>
          </p:cNvPr>
          <p:cNvPicPr>
            <a:picLocks noChangeAspect="1"/>
          </p:cNvPicPr>
          <p:nvPr/>
        </p:nvPicPr>
        <p:blipFill>
          <a:blip r:embed="rId3"/>
          <a:stretch>
            <a:fillRect/>
          </a:stretch>
        </p:blipFill>
        <p:spPr>
          <a:xfrm>
            <a:off x="6015040" y="975946"/>
            <a:ext cx="2351714" cy="3324469"/>
          </a:xfrm>
          <a:prstGeom prst="rect">
            <a:avLst/>
          </a:prstGeom>
        </p:spPr>
      </p:pic>
      <p:pic>
        <p:nvPicPr>
          <p:cNvPr id="9" name="Picture 8">
            <a:extLst>
              <a:ext uri="{FF2B5EF4-FFF2-40B4-BE49-F238E27FC236}">
                <a16:creationId xmlns:a16="http://schemas.microsoft.com/office/drawing/2014/main" id="{F391AD07-4678-7046-A2EB-D1072028181B}"/>
              </a:ext>
            </a:extLst>
          </p:cNvPr>
          <p:cNvPicPr>
            <a:picLocks noChangeAspect="1"/>
          </p:cNvPicPr>
          <p:nvPr/>
        </p:nvPicPr>
        <p:blipFill>
          <a:blip r:embed="rId4"/>
          <a:stretch>
            <a:fillRect/>
          </a:stretch>
        </p:blipFill>
        <p:spPr>
          <a:xfrm>
            <a:off x="429114" y="833755"/>
            <a:ext cx="2699847" cy="4060746"/>
          </a:xfrm>
          <a:prstGeom prst="rect">
            <a:avLst/>
          </a:prstGeom>
        </p:spPr>
      </p:pic>
      <p:sp>
        <p:nvSpPr>
          <p:cNvPr id="11" name="TextBox 10">
            <a:extLst>
              <a:ext uri="{FF2B5EF4-FFF2-40B4-BE49-F238E27FC236}">
                <a16:creationId xmlns:a16="http://schemas.microsoft.com/office/drawing/2014/main" id="{56644E6C-5204-2F4A-9B7B-50A3EFB2A370}"/>
              </a:ext>
            </a:extLst>
          </p:cNvPr>
          <p:cNvSpPr txBox="1"/>
          <p:nvPr/>
        </p:nvSpPr>
        <p:spPr>
          <a:xfrm>
            <a:off x="3317903" y="1109801"/>
            <a:ext cx="2436571" cy="3508653"/>
          </a:xfrm>
          <a:prstGeom prst="rect">
            <a:avLst/>
          </a:prstGeom>
          <a:noFill/>
        </p:spPr>
        <p:txBody>
          <a:bodyPr wrap="square" rtlCol="0">
            <a:spAutoFit/>
          </a:bodyPr>
          <a:lstStyle/>
          <a:p>
            <a:pPr marL="342900" indent="-342900">
              <a:buFont typeface="+mj-lt"/>
              <a:buAutoNum type="arabicPeriod"/>
            </a:pPr>
            <a:r>
              <a:rPr lang="en-US" sz="1200" dirty="0"/>
              <a:t>Categories, Functors and Natural Transformation. </a:t>
            </a:r>
          </a:p>
          <a:p>
            <a:pPr marL="342900" indent="-342900">
              <a:buFont typeface="+mj-lt"/>
              <a:buAutoNum type="arabicPeriod"/>
            </a:pPr>
            <a:r>
              <a:rPr lang="en-US" sz="1200" dirty="0"/>
              <a:t>Constructions on Categories. </a:t>
            </a:r>
          </a:p>
          <a:p>
            <a:pPr marL="342900" indent="-342900">
              <a:buFont typeface="+mj-lt"/>
              <a:buAutoNum type="arabicPeriod"/>
            </a:pPr>
            <a:r>
              <a:rPr lang="en-US" sz="1200" b="1" dirty="0">
                <a:solidFill>
                  <a:srgbClr val="FF0000"/>
                </a:solidFill>
              </a:rPr>
              <a:t>Universals</a:t>
            </a:r>
            <a:r>
              <a:rPr lang="en-US" sz="1200" dirty="0"/>
              <a:t> and Limits. </a:t>
            </a:r>
          </a:p>
          <a:p>
            <a:pPr marL="342900" indent="-342900">
              <a:buFont typeface="+mj-lt"/>
              <a:buAutoNum type="arabicPeriod"/>
            </a:pPr>
            <a:r>
              <a:rPr lang="en-US" sz="1200" dirty="0"/>
              <a:t>Adjoints. </a:t>
            </a:r>
          </a:p>
          <a:p>
            <a:pPr marL="342900" indent="-342900">
              <a:buFont typeface="+mj-lt"/>
              <a:buAutoNum type="arabicPeriod"/>
            </a:pPr>
            <a:r>
              <a:rPr lang="en-US" sz="1200" dirty="0"/>
              <a:t>Limits. </a:t>
            </a:r>
          </a:p>
          <a:p>
            <a:pPr marL="342900" indent="-342900">
              <a:buFont typeface="+mj-lt"/>
              <a:buAutoNum type="arabicPeriod"/>
            </a:pPr>
            <a:r>
              <a:rPr lang="en-US" sz="1200" b="1" i="1" dirty="0">
                <a:solidFill>
                  <a:srgbClr val="FF0000"/>
                </a:solidFill>
              </a:rPr>
              <a:t>Monads</a:t>
            </a:r>
            <a:r>
              <a:rPr lang="en-US" sz="1200" dirty="0"/>
              <a:t> and Algebras. </a:t>
            </a:r>
          </a:p>
          <a:p>
            <a:pPr marL="342900" indent="-342900">
              <a:buFont typeface="+mj-lt"/>
              <a:buAutoNum type="arabicPeriod"/>
            </a:pPr>
            <a:r>
              <a:rPr lang="en-US" sz="1200" dirty="0"/>
              <a:t>Monoids. </a:t>
            </a:r>
          </a:p>
          <a:p>
            <a:pPr marL="342900" indent="-342900">
              <a:buFont typeface="+mj-lt"/>
              <a:buAutoNum type="arabicPeriod"/>
            </a:pPr>
            <a:r>
              <a:rPr lang="en-US" sz="1200" dirty="0"/>
              <a:t>Abelian Categories. </a:t>
            </a:r>
          </a:p>
          <a:p>
            <a:pPr marL="342900" indent="-342900">
              <a:buFont typeface="+mj-lt"/>
              <a:buAutoNum type="arabicPeriod"/>
            </a:pPr>
            <a:r>
              <a:rPr lang="en-US" sz="1200" dirty="0"/>
              <a:t>Special Limits. </a:t>
            </a:r>
          </a:p>
          <a:p>
            <a:pPr marL="342900" indent="-342900">
              <a:buFont typeface="+mj-lt"/>
              <a:buAutoNum type="arabicPeriod"/>
            </a:pPr>
            <a:r>
              <a:rPr lang="en-US" sz="1200" b="1" i="1" dirty="0">
                <a:solidFill>
                  <a:srgbClr val="FF0000"/>
                </a:solidFill>
              </a:rPr>
              <a:t>Kan Extensions</a:t>
            </a:r>
            <a:r>
              <a:rPr lang="en-US" sz="1200" dirty="0"/>
              <a:t>. </a:t>
            </a:r>
          </a:p>
          <a:p>
            <a:pPr marL="342900" indent="-342900">
              <a:buFont typeface="+mj-lt"/>
              <a:buAutoNum type="arabicPeriod"/>
            </a:pPr>
            <a:r>
              <a:rPr lang="en-US" sz="1200" dirty="0"/>
              <a:t>Symmetry and Braiding in Monoidal Categories. </a:t>
            </a:r>
          </a:p>
          <a:p>
            <a:pPr marL="342900" indent="-342900">
              <a:buFont typeface="+mj-lt"/>
              <a:buAutoNum type="arabicPeriod"/>
            </a:pPr>
            <a:r>
              <a:rPr lang="en-US" sz="1200" dirty="0"/>
              <a:t>Structures in Categories. </a:t>
            </a:r>
          </a:p>
          <a:p>
            <a:endParaRPr lang="en-US" sz="1200" dirty="0"/>
          </a:p>
          <a:p>
            <a:r>
              <a:rPr lang="en-US" sz="1200" dirty="0"/>
              <a:t>Tables of Categories. Bibliography.</a:t>
            </a:r>
            <a:endParaRPr lang="en-TW" sz="1200" dirty="0"/>
          </a:p>
        </p:txBody>
      </p:sp>
    </p:spTree>
    <p:extLst>
      <p:ext uri="{BB962C8B-B14F-4D97-AF65-F5344CB8AC3E}">
        <p14:creationId xmlns:p14="http://schemas.microsoft.com/office/powerpoint/2010/main" val="2294929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457200" y="205979"/>
            <a:ext cx="8229600" cy="857250"/>
          </a:xfrm>
        </p:spPr>
        <p:txBody>
          <a:bodyPr>
            <a:normAutofit/>
          </a:bodyPr>
          <a:lstStyle/>
          <a:p>
            <a:pPr algn="ctr"/>
            <a:r>
              <a:rPr lang="en-US" dirty="0">
                <a:latin typeface="Arial" panose="020B0604020202020204" pitchFamily="34" charset="0"/>
                <a:cs typeface="Arial" panose="020B0604020202020204" pitchFamily="34" charset="0"/>
              </a:rPr>
              <a:t>It is all in the Names</a:t>
            </a:r>
            <a:endParaRPr lang="en-CN" dirty="0">
              <a:solidFill>
                <a:srgbClr val="FF0000"/>
              </a:solidFill>
              <a:latin typeface="Arial" panose="020B0604020202020204" pitchFamily="34" charset="0"/>
              <a:cs typeface="Arial" panose="020B0604020202020204" pitchFamily="34" charset="0"/>
            </a:endParaRPr>
          </a:p>
        </p:txBody>
      </p:sp>
      <p:pic>
        <p:nvPicPr>
          <p:cNvPr id="7" name="Picture 6">
            <a:hlinkClick r:id="rId2"/>
            <a:extLst>
              <a:ext uri="{FF2B5EF4-FFF2-40B4-BE49-F238E27FC236}">
                <a16:creationId xmlns:a16="http://schemas.microsoft.com/office/drawing/2014/main" id="{E3A800E8-DDE3-E74F-ADA4-7887A76C85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4376" y="1825727"/>
            <a:ext cx="5407579" cy="2544743"/>
          </a:xfrm>
          <a:prstGeom prst="rect">
            <a:avLst/>
          </a:prstGeom>
        </p:spPr>
      </p:pic>
      <p:pic>
        <p:nvPicPr>
          <p:cNvPr id="8" name="Picture 7">
            <a:extLst>
              <a:ext uri="{FF2B5EF4-FFF2-40B4-BE49-F238E27FC236}">
                <a16:creationId xmlns:a16="http://schemas.microsoft.com/office/drawing/2014/main" id="{90605316-0655-5F4B-A7E8-4A4341C75D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141" y="1390173"/>
            <a:ext cx="2162772" cy="3415852"/>
          </a:xfrm>
          <a:prstGeom prst="rect">
            <a:avLst/>
          </a:prstGeom>
        </p:spPr>
      </p:pic>
    </p:spTree>
    <p:extLst>
      <p:ext uri="{BB962C8B-B14F-4D97-AF65-F5344CB8AC3E}">
        <p14:creationId xmlns:p14="http://schemas.microsoft.com/office/powerpoint/2010/main" val="46604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What I learned this weekend?</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a:stretch>
            <a:fillRect/>
          </a:stretch>
        </p:blipFill>
        <p:spPr>
          <a:xfrm>
            <a:off x="1621740" y="841041"/>
            <a:ext cx="5900519" cy="3822176"/>
          </a:xfrm>
          <a:prstGeom prst="rect">
            <a:avLst/>
          </a:prstGeom>
        </p:spPr>
      </p:pic>
      <p:sp>
        <p:nvSpPr>
          <p:cNvPr id="3" name="TextBox 2">
            <a:extLst>
              <a:ext uri="{FF2B5EF4-FFF2-40B4-BE49-F238E27FC236}">
                <a16:creationId xmlns:a16="http://schemas.microsoft.com/office/drawing/2014/main" id="{F155F860-9085-1347-934E-9C61D473A043}"/>
              </a:ext>
            </a:extLst>
          </p:cNvPr>
          <p:cNvSpPr txBox="1"/>
          <p:nvPr/>
        </p:nvSpPr>
        <p:spPr>
          <a:xfrm>
            <a:off x="2653845" y="4749040"/>
            <a:ext cx="3836307" cy="307777"/>
          </a:xfrm>
          <a:prstGeom prst="rect">
            <a:avLst/>
          </a:prstGeom>
          <a:noFill/>
        </p:spPr>
        <p:txBody>
          <a:bodyPr wrap="none" rtlCol="0">
            <a:spAutoFit/>
          </a:bodyPr>
          <a:lstStyle/>
          <a:p>
            <a:r>
              <a:rPr lang="en-TW" dirty="0"/>
              <a:t>A possible candidate for “Enlightened” metrics</a:t>
            </a:r>
          </a:p>
        </p:txBody>
      </p:sp>
    </p:spTree>
    <p:extLst>
      <p:ext uri="{BB962C8B-B14F-4D97-AF65-F5344CB8AC3E}">
        <p14:creationId xmlns:p14="http://schemas.microsoft.com/office/powerpoint/2010/main" val="539387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Cybernetics is governing our Cognitive Foundation</a:t>
            </a:r>
            <a:endParaRPr dirty="0"/>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2" name="Picture 1">
            <a:hlinkClick r:id="rId2"/>
            <a:extLst>
              <a:ext uri="{FF2B5EF4-FFF2-40B4-BE49-F238E27FC236}">
                <a16:creationId xmlns:a16="http://schemas.microsoft.com/office/drawing/2014/main" id="{E4472FCC-BB78-1942-9732-B3F4B49C0412}"/>
              </a:ext>
            </a:extLst>
          </p:cNvPr>
          <p:cNvPicPr>
            <a:picLocks noChangeAspect="1"/>
          </p:cNvPicPr>
          <p:nvPr/>
        </p:nvPicPr>
        <p:blipFill>
          <a:blip r:embed="rId3"/>
          <a:stretch>
            <a:fillRect/>
          </a:stretch>
        </p:blipFill>
        <p:spPr>
          <a:xfrm>
            <a:off x="1495093" y="873792"/>
            <a:ext cx="6153811" cy="4137016"/>
          </a:xfrm>
          <a:prstGeom prst="rect">
            <a:avLst/>
          </a:prstGeom>
        </p:spPr>
      </p:pic>
    </p:spTree>
    <p:extLst>
      <p:ext uri="{BB962C8B-B14F-4D97-AF65-F5344CB8AC3E}">
        <p14:creationId xmlns:p14="http://schemas.microsoft.com/office/powerpoint/2010/main" val="4205191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3729675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en-US" altLang="zh-CN" sz="3300" spc="225" dirty="0">
                <a:ea typeface="华文新魏" panose="02010800040101010101" pitchFamily="2" charset="-122"/>
                <a:cs typeface="Adobe 繁黑體 Std B"/>
              </a:rPr>
              <a:t>The arrow diagram in Cyberspace</a:t>
            </a:r>
            <a:endParaRPr lang="zh-CN" altLang="en-US" sz="3300" spc="225" dirty="0">
              <a:ea typeface="华文新魏" panose="02010800040101010101" pitchFamily="2" charset="-122"/>
              <a:cs typeface="Adobe 繁黑體 Std B"/>
            </a:endParaRPr>
          </a:p>
        </p:txBody>
      </p:sp>
      <p:sp>
        <p:nvSpPr>
          <p:cNvPr id="4" name="Up Arrow 3"/>
          <p:cNvSpPr/>
          <p:nvPr/>
        </p:nvSpPr>
        <p:spPr>
          <a:xfrm>
            <a:off x="4954218" y="1332687"/>
            <a:ext cx="1325296"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350" b="1" kern="1200" dirty="0">
                <a:solidFill>
                  <a:schemeClr val="tx1"/>
                </a:solidFill>
                <a:latin typeface="Weibei SC" panose="03000800000000000000" pitchFamily="66" charset="-128"/>
                <a:ea typeface="宋体" panose="02010600030101010101" pitchFamily="2" charset="-122"/>
              </a:rPr>
              <a:t>Far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rgbClr val="FF0000"/>
                </a:solidFill>
                <a:latin typeface="Weibei SC" panose="03000800000000000000" pitchFamily="66" charset="-128"/>
                <a:ea typeface="Weibei SC" panose="03000800000000000000" pitchFamily="66" charset="-128"/>
              </a:rPr>
              <a:t>Space</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chemeClr val="tx1"/>
                </a:solidFill>
                <a:latin typeface="+mn-ea"/>
              </a:rPr>
              <a:t>Near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050" b="1" dirty="0">
                <a:solidFill>
                  <a:schemeClr val="tx1"/>
                </a:solidFill>
                <a:latin typeface="+mn-ea"/>
                <a:cs typeface="+mn-ea"/>
              </a:rPr>
              <a:t>Before</a:t>
            </a:r>
            <a:r>
              <a:rPr lang="en-US" sz="1350" b="1" kern="1200" dirty="0">
                <a:solidFill>
                  <a:srgbClr val="FF0000"/>
                </a:solidFill>
                <a:latin typeface="+mn-ea"/>
                <a:cs typeface="+mn-ea"/>
              </a:rPr>
              <a:t>                                     </a:t>
            </a:r>
            <a:r>
              <a:rPr lang="en-US" altLang="zh-CN" sz="1350" b="1" kern="1200" dirty="0">
                <a:solidFill>
                  <a:srgbClr val="FF0000"/>
                </a:solidFill>
                <a:latin typeface="+mn-ea"/>
                <a:cs typeface="+mn-ea"/>
              </a:rPr>
              <a:t>Time                   </a:t>
            </a:r>
            <a:r>
              <a:rPr lang="en-US" altLang="zh-CN" sz="1350" b="1" kern="1200" dirty="0">
                <a:solidFill>
                  <a:schemeClr val="tx1"/>
                </a:solidFill>
                <a:latin typeface="+mn-ea"/>
                <a:cs typeface="+mn-ea"/>
              </a:rPr>
              <a:t>After</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390979" y="4867026"/>
            <a:ext cx="2690204" cy="219291"/>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13" name="Picture 12">
            <a:extLst>
              <a:ext uri="{FF2B5EF4-FFF2-40B4-BE49-F238E27FC236}">
                <a16:creationId xmlns:a16="http://schemas.microsoft.com/office/drawing/2014/main" id="{499CE48F-9F0C-4047-BC91-E090A65EFB5F}"/>
              </a:ext>
            </a:extLst>
          </p:cNvPr>
          <p:cNvPicPr>
            <a:picLocks noChangeAspect="1"/>
          </p:cNvPicPr>
          <p:nvPr/>
        </p:nvPicPr>
        <p:blipFill>
          <a:blip r:embed="rId4"/>
          <a:stretch>
            <a:fillRect/>
          </a:stretch>
        </p:blipFill>
        <p:spPr>
          <a:xfrm>
            <a:off x="259005" y="1745415"/>
            <a:ext cx="1748513" cy="2649262"/>
          </a:xfrm>
          <a:prstGeom prst="rect">
            <a:avLst/>
          </a:prstGeom>
        </p:spPr>
      </p:pic>
      <p:pic>
        <p:nvPicPr>
          <p:cNvPr id="14" name="Picture 2">
            <a:extLst>
              <a:ext uri="{FF2B5EF4-FFF2-40B4-BE49-F238E27FC236}">
                <a16:creationId xmlns:a16="http://schemas.microsoft.com/office/drawing/2014/main" id="{767F2AFD-4050-9B40-8AFE-95055BB5875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7727" y="852586"/>
            <a:ext cx="1487252" cy="429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06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The version that includes modern </a:t>
            </a:r>
            <a:r>
              <a:rPr lang="en-US" b="1" i="1" dirty="0"/>
              <a:t>cybernetic</a:t>
            </a:r>
            <a:r>
              <a:rPr lang="en-US" dirty="0"/>
              <a:t> tools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943705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155848" y="381685"/>
            <a:ext cx="8832300" cy="572700"/>
          </a:xfrm>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helps achieve Soundness and Completeness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755821" cy="1304262"/>
          </a:xfrm>
          <a:prstGeom prst="rect">
            <a:avLst/>
          </a:prstGeom>
        </p:spPr>
      </p:pic>
      <p:pic>
        <p:nvPicPr>
          <p:cNvPr id="7" name="Picture 6">
            <a:hlinkClick r:id="rId5"/>
            <a:extLst>
              <a:ext uri="{FF2B5EF4-FFF2-40B4-BE49-F238E27FC236}">
                <a16:creationId xmlns:a16="http://schemas.microsoft.com/office/drawing/2014/main" id="{33B68D68-6583-2A44-BEBF-55E5AAB85C29}"/>
              </a:ext>
            </a:extLst>
          </p:cNvPr>
          <p:cNvPicPr>
            <a:picLocks noChangeAspect="1"/>
          </p:cNvPicPr>
          <p:nvPr/>
        </p:nvPicPr>
        <p:blipFill>
          <a:blip r:embed="rId6"/>
          <a:stretch>
            <a:fillRect/>
          </a:stretch>
        </p:blipFill>
        <p:spPr>
          <a:xfrm>
            <a:off x="2433804" y="1115352"/>
            <a:ext cx="4276389" cy="3223885"/>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2829375" y="4436865"/>
            <a:ext cx="3485249" cy="523220"/>
          </a:xfrm>
          <a:prstGeom prst="rect">
            <a:avLst/>
          </a:prstGeom>
          <a:noFill/>
        </p:spPr>
        <p:txBody>
          <a:bodyPr wrap="none" rtlCol="0">
            <a:spAutoFit/>
          </a:bodyPr>
          <a:lstStyle/>
          <a:p>
            <a:pPr algn="ctr"/>
            <a:r>
              <a:rPr lang="en-TW" dirty="0"/>
              <a:t>All these terms are equivalent…</a:t>
            </a:r>
          </a:p>
          <a:p>
            <a:pPr algn="ctr"/>
            <a:r>
              <a:rPr lang="en-US" dirty="0"/>
              <a:t>t</a:t>
            </a:r>
            <a:r>
              <a:rPr lang="en-TW" dirty="0"/>
              <a:t>hey can be refomulated into each other…</a:t>
            </a:r>
          </a:p>
        </p:txBody>
      </p:sp>
      <p:pic>
        <p:nvPicPr>
          <p:cNvPr id="9" name="Picture 8">
            <a:extLst>
              <a:ext uri="{FF2B5EF4-FFF2-40B4-BE49-F238E27FC236}">
                <a16:creationId xmlns:a16="http://schemas.microsoft.com/office/drawing/2014/main" id="{4E504AC8-9BA6-C941-996C-A85B87619C8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71350" y="1565931"/>
            <a:ext cx="1462551" cy="1865114"/>
          </a:xfrm>
          <a:prstGeom prst="rect">
            <a:avLst/>
          </a:prstGeom>
        </p:spPr>
      </p:pic>
    </p:spTree>
    <p:extLst>
      <p:ext uri="{BB962C8B-B14F-4D97-AF65-F5344CB8AC3E}">
        <p14:creationId xmlns:p14="http://schemas.microsoft.com/office/powerpoint/2010/main" val="393105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cognitive foundation based on Unitary Computing System:</a:t>
            </a:r>
          </a:p>
          <a:p>
            <a:pPr lvl="1"/>
            <a:r>
              <a:rPr lang="en-US" dirty="0"/>
              <a:t>Easier to find isomorphism due to the compact Name Space</a:t>
            </a:r>
          </a:p>
          <a:p>
            <a:pPr lvl="1"/>
            <a:r>
              <a:rPr lang="en-US" dirty="0"/>
              <a:t>Kan Extension refers to Adjoint Function/Galois Connection/Approximation</a:t>
            </a:r>
          </a:p>
          <a:p>
            <a:pPr lvl="1"/>
            <a:r>
              <a:rPr lang="en-US" dirty="0"/>
              <a:t>Mathematical ideas named after human names shows that we are still belief in human</a:t>
            </a:r>
          </a:p>
          <a:p>
            <a:pPr lvl="1"/>
            <a:endParaRPr lang="en-US" dirty="0"/>
          </a:p>
          <a:p>
            <a:r>
              <a:rPr lang="en-US" dirty="0"/>
              <a:t>Cybernetics is being realized with tools such as Kubernetes:</a:t>
            </a:r>
          </a:p>
          <a:p>
            <a:pPr lvl="1"/>
            <a:r>
              <a:rPr lang="en-US" dirty="0"/>
              <a:t>Many people can operate large scale named objects from distributed locations.</a:t>
            </a:r>
          </a:p>
          <a:p>
            <a:pPr lvl="1"/>
            <a:r>
              <a:rPr lang="en-US" dirty="0"/>
              <a:t>A different model of governance/magic is lurking…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846751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2762384" y="4109593"/>
            <a:ext cx="42393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The Theory of the Adjacent Possible</a:t>
            </a:r>
            <a:endParaRPr lang="en-US" sz="1800" dirty="0"/>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a:stretch>
            <a:fillRect/>
          </a:stretch>
        </p:blipFill>
        <p:spPr>
          <a:xfrm>
            <a:off x="311700" y="1433327"/>
            <a:ext cx="3599884" cy="2706448"/>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a:stretch>
            <a:fillRect/>
          </a:stretch>
        </p:blipFill>
        <p:spPr>
          <a:xfrm>
            <a:off x="6292555" y="1518550"/>
            <a:ext cx="1800411" cy="2527500"/>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DB265D6-B215-854D-A694-FCEB82FDF906}"/>
                  </a:ext>
                </a:extLst>
              </p:cNvPr>
              <p:cNvSpPr txBox="1"/>
              <p:nvPr/>
            </p:nvSpPr>
            <p:spPr>
              <a:xfrm>
                <a:off x="3911584" y="2479397"/>
                <a:ext cx="1940981" cy="60580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r>
                            <a:rPr lang="en-US" i="1">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num>
                                <m:den>
                                  <m:r>
                                    <a:rPr lang="en-US" b="0" i="1" smtClean="0">
                                      <a:latin typeface="Cambria Math" panose="02040503050406030204" pitchFamily="18" charset="0"/>
                                    </a:rPr>
                                    <m:t>𝑖</m:t>
                                  </m:r>
                                </m:den>
                              </m:f>
                            </m:e>
                          </m:d>
                        </m:e>
                      </m:nary>
                    </m:oMath>
                  </m:oMathPara>
                </a14:m>
                <a:endParaRPr lang="en-TW" dirty="0"/>
              </a:p>
            </p:txBody>
          </p:sp>
        </mc:Choice>
        <mc:Fallback>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3911584" y="2479397"/>
                <a:ext cx="1940981" cy="605807"/>
              </a:xfrm>
              <a:prstGeom prst="rect">
                <a:avLst/>
              </a:prstGeom>
              <a:blipFill>
                <a:blip r:embed="rId5"/>
                <a:stretch>
                  <a:fillRect l="-1961" t="-114583" b="-181250"/>
                </a:stretch>
              </a:blipFill>
            </p:spPr>
            <p:txBody>
              <a:bodyPr/>
              <a:lstStyle/>
              <a:p>
                <a:r>
                  <a:rPr lang="en-TW">
                    <a:noFill/>
                  </a:rPr>
                  <a:t> </a:t>
                </a:r>
              </a:p>
            </p:txBody>
          </p:sp>
        </mc:Fallback>
      </mc:AlternateContent>
    </p:spTree>
    <p:extLst>
      <p:ext uri="{BB962C8B-B14F-4D97-AF65-F5344CB8AC3E}">
        <p14:creationId xmlns:p14="http://schemas.microsoft.com/office/powerpoint/2010/main" val="13742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116" y="179856"/>
            <a:ext cx="5897768" cy="923330"/>
          </a:xfrm>
          <a:prstGeom prst="rect">
            <a:avLst/>
          </a:prstGeom>
          <a:noFill/>
        </p:spPr>
        <p:txBody>
          <a:bodyPr wrap="none" rtlCol="0">
            <a:spAutoFit/>
          </a:bodyPr>
          <a:lstStyle/>
          <a:p>
            <a:pPr algn="ctr"/>
            <a:r>
              <a:rPr lang="en-US" sz="2700" dirty="0">
                <a:solidFill>
                  <a:schemeClr val="tx1"/>
                </a:solidFill>
              </a:rPr>
              <a:t>We live in a Smart World,</a:t>
            </a:r>
          </a:p>
          <a:p>
            <a:pPr algn="ctr"/>
            <a:r>
              <a:rPr lang="en-US" sz="2700" dirty="0">
                <a:solidFill>
                  <a:schemeClr val="tx1"/>
                </a:solidFil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chemeClr val="tx1"/>
                </a:solidFill>
              </a:rPr>
              <a:t>Image credits: </a:t>
            </a:r>
            <a:r>
              <a:rPr lang="en-US" sz="1050" dirty="0">
                <a:solidFill>
                  <a:schemeClr val="tx1"/>
                </a:solidFill>
                <a:hlinkClick r:id="rId2"/>
              </a:rPr>
              <a:t>http://</a:t>
            </a:r>
            <a:r>
              <a:rPr lang="en-US" sz="1050" dirty="0" err="1">
                <a:solidFill>
                  <a:schemeClr val="tx1"/>
                </a:solidFill>
                <a:hlinkClick r:id="rId2"/>
              </a:rPr>
              <a:t>verses.io</a:t>
            </a:r>
            <a:r>
              <a:rPr lang="en-US" sz="1050" dirty="0">
                <a:solidFill>
                  <a:schemeClr val="tx1"/>
                </a:solidFill>
                <a:hlinkClick r:id="rId2"/>
              </a:rPr>
              <a:t> </a:t>
            </a:r>
            <a:endParaRPr lang="en-US" sz="1050" dirty="0">
              <a:solidFill>
                <a:schemeClr val="tx1"/>
              </a:solidFil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548222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b="1" i="1" dirty="0"/>
              <a:t>What if</a:t>
            </a:r>
            <a:r>
              <a:rPr lang="en-US" dirty="0"/>
              <a:t> a Unifying</a:t>
            </a:r>
            <a:r>
              <a:rPr lang="en-US" dirty="0">
                <a:solidFill>
                  <a:schemeClr val="tx1"/>
                </a:solidFill>
              </a:rPr>
              <a:t> </a:t>
            </a:r>
            <a:r>
              <a:rPr lang="en-US" dirty="0"/>
              <a:t>Foundation doesn’t exist?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Title 1">
            <a:extLst>
              <a:ext uri="{FF2B5EF4-FFF2-40B4-BE49-F238E27FC236}">
                <a16:creationId xmlns:a16="http://schemas.microsoft.com/office/drawing/2014/main" id="{2EE77C30-9EFC-5149-8F80-91CB6D468CA5}"/>
              </a:ext>
            </a:extLst>
          </p:cNvPr>
          <p:cNvSpPr txBox="1">
            <a:spLocks/>
          </p:cNvSpPr>
          <p:nvPr/>
        </p:nvSpPr>
        <p:spPr>
          <a:xfrm>
            <a:off x="311700" y="1356369"/>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What if</a:t>
            </a:r>
            <a:r>
              <a:rPr lang="en-US" sz="1800" dirty="0"/>
              <a:t> there are many Cognitive Foundations?</a:t>
            </a:r>
          </a:p>
        </p:txBody>
      </p:sp>
      <p:pic>
        <p:nvPicPr>
          <p:cNvPr id="10" name="Picture 9">
            <a:hlinkClick r:id="rId2"/>
            <a:extLst>
              <a:ext uri="{FF2B5EF4-FFF2-40B4-BE49-F238E27FC236}">
                <a16:creationId xmlns:a16="http://schemas.microsoft.com/office/drawing/2014/main" id="{E59E7DA1-9988-CF43-8ADF-39B312337151}"/>
              </a:ext>
            </a:extLst>
          </p:cNvPr>
          <p:cNvPicPr>
            <a:picLocks noChangeAspect="1"/>
          </p:cNvPicPr>
          <p:nvPr/>
        </p:nvPicPr>
        <p:blipFill>
          <a:blip r:embed="rId3"/>
          <a:stretch>
            <a:fillRect/>
          </a:stretch>
        </p:blipFill>
        <p:spPr>
          <a:xfrm>
            <a:off x="3661148" y="1795952"/>
            <a:ext cx="1821703" cy="2836960"/>
          </a:xfrm>
          <a:prstGeom prst="rect">
            <a:avLst/>
          </a:prstGeom>
        </p:spPr>
      </p:pic>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It is like admitting there exists some completely exotic species…</a:t>
            </a:r>
            <a:endParaRPr lang="en-US" sz="1800" dirty="0"/>
          </a:p>
        </p:txBody>
      </p:sp>
    </p:spTree>
    <p:extLst>
      <p:ext uri="{BB962C8B-B14F-4D97-AF65-F5344CB8AC3E}">
        <p14:creationId xmlns:p14="http://schemas.microsoft.com/office/powerpoint/2010/main" val="28854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b="1" i="1" dirty="0"/>
              <a:t>What if</a:t>
            </a:r>
            <a:r>
              <a:rPr lang="en-US" dirty="0"/>
              <a:t> a there is a secrete way to attain cognitive </a:t>
            </a:r>
            <a:r>
              <a:rPr lang="en-US" b="1" i="1" dirty="0">
                <a:solidFill>
                  <a:schemeClr val="tx1"/>
                </a:solidFill>
              </a:rPr>
              <a:t>Universality</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It is like admitting there exists some completely exotic species…</a:t>
            </a:r>
            <a:endParaRPr lang="en-US" sz="1800" dirty="0"/>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029648" y="1102659"/>
            <a:ext cx="5084704" cy="3560558"/>
          </a:xfrm>
          <a:prstGeom prst="rect">
            <a:avLst/>
          </a:prstGeom>
        </p:spPr>
      </p:pic>
    </p:spTree>
    <p:extLst>
      <p:ext uri="{BB962C8B-B14F-4D97-AF65-F5344CB8AC3E}">
        <p14:creationId xmlns:p14="http://schemas.microsoft.com/office/powerpoint/2010/main" val="431810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196624"/>
            <a:ext cx="8520600" cy="5727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118843" y="1220046"/>
            <a:ext cx="4906313" cy="3529853"/>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2973644" y="4749899"/>
            <a:ext cx="3196709" cy="307777"/>
          </a:xfrm>
          <a:prstGeom prst="rect">
            <a:avLst/>
          </a:prstGeom>
          <a:noFill/>
        </p:spPr>
        <p:txBody>
          <a:bodyPr wrap="none" rtlCol="0">
            <a:spAutoFit/>
          </a:bodyPr>
          <a:lstStyle/>
          <a:p>
            <a:pPr algn="ctr"/>
            <a:r>
              <a:rPr lang="en-US" dirty="0">
                <a:hlinkClick r:id="rId2"/>
              </a:rPr>
              <a:t>https://</a:t>
            </a:r>
            <a:r>
              <a:rPr lang="en-US" dirty="0" err="1">
                <a:hlinkClick r:id="rId2"/>
              </a:rPr>
              <a:t>youtu.be</a:t>
            </a:r>
            <a:r>
              <a:rPr lang="en-US" dirty="0">
                <a:hlinkClick r:id="rId2"/>
              </a:rPr>
              <a:t>/iJ7V1KXJpsE?t=1116</a:t>
            </a:r>
            <a:endParaRPr lang="en-TW" dirty="0"/>
          </a:p>
        </p:txBody>
      </p:sp>
    </p:spTree>
    <p:extLst>
      <p:ext uri="{BB962C8B-B14F-4D97-AF65-F5344CB8AC3E}">
        <p14:creationId xmlns:p14="http://schemas.microsoft.com/office/powerpoint/2010/main" val="360636890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9523</TotalTime>
  <Words>2022</Words>
  <Application>Microsoft Macintosh PowerPoint</Application>
  <PresentationFormat>On-screen Show (16:9)</PresentationFormat>
  <Paragraphs>329</Paragraphs>
  <Slides>45</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宋体</vt:lpstr>
      <vt:lpstr>STXingkai</vt:lpstr>
      <vt:lpstr>Weibei SC</vt:lpstr>
      <vt:lpstr>Arial</vt:lpstr>
      <vt:lpstr>Cambria Math</vt:lpstr>
      <vt:lpstr>Simple Light</vt:lpstr>
      <vt:lpstr>超越学科界限的认知基础 Transdisciplinary Cognitive Foundation  Review the Basics Week 13</vt:lpstr>
      <vt:lpstr>PowerPoint Presentation</vt:lpstr>
      <vt:lpstr>PowerPoint Presentation</vt:lpstr>
      <vt:lpstr>What I learned this weekend?</vt:lpstr>
      <vt:lpstr>A Unifying Formula by Stuart Kauffman</vt:lpstr>
      <vt:lpstr>PowerPoint Presentation</vt:lpstr>
      <vt:lpstr>What if a Unifying Foundation doesn’t exist?</vt:lpstr>
      <vt:lpstr>What if a there is a secrete way to attain cognitive Universality?</vt:lpstr>
      <vt:lpstr>A Quick Review of Universal Objects  in Category Theory</vt:lpstr>
      <vt:lpstr>The Three Stages of the Cognitive Ladder</vt:lpstr>
      <vt:lpstr>How big is the size of What If possibilities?</vt:lpstr>
      <vt:lpstr>What foundation is universally trust-worthy?</vt:lpstr>
      <vt:lpstr>What is a “Self” ?</vt:lpstr>
      <vt:lpstr>Why Category Theory for Cognitive Foundation?</vt:lpstr>
      <vt:lpstr>The Cognitive Connections: Linking Lambda abstraction with Arithmetic</vt:lpstr>
      <vt:lpstr>Kan Extension and other ideas in Category Theory</vt:lpstr>
      <vt:lpstr>Kan Extension makes concepts Representable</vt:lpstr>
      <vt:lpstr>The ideas of Universality</vt:lpstr>
      <vt:lpstr>What is the idea of Nature?</vt:lpstr>
      <vt:lpstr>When explaining the idea of Universal Properties …</vt:lpstr>
      <vt:lpstr>Stream as a Data Type is called the Universal Element</vt:lpstr>
      <vt:lpstr>Operationalizing the Cybernetics</vt:lpstr>
      <vt:lpstr>“The” Book of Why</vt:lpstr>
      <vt:lpstr>What, How and Why of “operationalization”</vt:lpstr>
      <vt:lpstr>Kuhn Cycle: the evolution of a Namespace</vt:lpstr>
      <vt:lpstr>A Model of Collective Cognitive Processes </vt:lpstr>
      <vt:lpstr>Wiener’s Framing of Societal Values</vt:lpstr>
      <vt:lpstr>A philosopher’s definition of cognition</vt:lpstr>
      <vt:lpstr>An other person mentioned extensively by Wiener</vt:lpstr>
      <vt:lpstr>The Abstract and Concrete Domains</vt:lpstr>
      <vt:lpstr>All Computation (decisions) are approximations</vt:lpstr>
      <vt:lpstr>Abstraction</vt:lpstr>
      <vt:lpstr>Abstraction</vt:lpstr>
      <vt:lpstr>Soundness</vt:lpstr>
      <vt:lpstr>From Monism, Dualism to Cyber-physical Systems</vt:lpstr>
      <vt:lpstr>Double Entry, Monks, Maths, and Magic</vt:lpstr>
      <vt:lpstr>Accountants’ Value Proposition</vt:lpstr>
      <vt:lpstr>Saunders Mac Lane: Founder of Category Theory</vt:lpstr>
      <vt:lpstr>It is all in the Names</vt:lpstr>
      <vt:lpstr>Cybernetics is governing our Cognitive Foundation</vt:lpstr>
      <vt:lpstr>Holacracy: a mechanism for  Communication and Control</vt:lpstr>
      <vt:lpstr>PowerPoint Presentation</vt:lpstr>
      <vt:lpstr>The version that includes modern cybernetic tools</vt:lpstr>
      <vt:lpstr>Kan Extension helps achieve Soundness and Completeness</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1360</cp:revision>
  <dcterms:modified xsi:type="dcterms:W3CDTF">2020-12-05T18:06:32Z</dcterms:modified>
</cp:coreProperties>
</file>